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3" r:id="rId1"/>
  </p:sldMasterIdLst>
  <p:notesMasterIdLst>
    <p:notesMasterId r:id="rId30"/>
  </p:notesMasterIdLst>
  <p:sldIdLst>
    <p:sldId id="259" r:id="rId2"/>
    <p:sldId id="285" r:id="rId3"/>
    <p:sldId id="284"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9E9"/>
    <a:srgbClr val="EAD2D2"/>
    <a:srgbClr val="A73431"/>
    <a:srgbClr val="494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4C853-86C1-4904-A312-CCAC0FAB02B1}" v="21" dt="2025-09-10T08:27:09.070"/>
    <p1510:client id="{68E96D57-2A06-2D1E-E2C6-C86EF4F19E58}" v="46" dt="2025-09-10T09:36:10.963"/>
    <p1510:client id="{82AEBD78-AD86-4078-BC66-FFF522F53AC7}" v="1" dt="2025-09-10T09:55:06.634"/>
    <p1510:client id="{B24CA09F-FEE0-4F3C-BFF3-EB4D88605B96}" v="6" dt="2025-09-09T16:41:51.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rudh Pathak" userId="S::apathak@bigredbook.onmicrosoft.com::1fb9aa8d-aa90-4554-9b92-38738051b61f" providerId="AD" clId="Web-{68E96D57-2A06-2D1E-E2C6-C86EF4F19E58}"/>
    <pc:docChg chg="modSld">
      <pc:chgData name="Anirudh Pathak" userId="S::apathak@bigredbook.onmicrosoft.com::1fb9aa8d-aa90-4554-9b92-38738051b61f" providerId="AD" clId="Web-{68E96D57-2A06-2D1E-E2C6-C86EF4F19E58}" dt="2025-09-10T09:36:10.963" v="40" actId="1076"/>
      <pc:docMkLst>
        <pc:docMk/>
      </pc:docMkLst>
      <pc:sldChg chg="modSp">
        <pc:chgData name="Anirudh Pathak" userId="S::apathak@bigredbook.onmicrosoft.com::1fb9aa8d-aa90-4554-9b92-38738051b61f" providerId="AD" clId="Web-{68E96D57-2A06-2D1E-E2C6-C86EF4F19E58}" dt="2025-09-10T09:36:10.963" v="40" actId="1076"/>
        <pc:sldMkLst>
          <pc:docMk/>
          <pc:sldMk cId="632378471" sldId="301"/>
        </pc:sldMkLst>
        <pc:spChg chg="mod">
          <ac:chgData name="Anirudh Pathak" userId="S::apathak@bigredbook.onmicrosoft.com::1fb9aa8d-aa90-4554-9b92-38738051b61f" providerId="AD" clId="Web-{68E96D57-2A06-2D1E-E2C6-C86EF4F19E58}" dt="2025-09-10T09:36:05.119" v="38" actId="14100"/>
          <ac:spMkLst>
            <pc:docMk/>
            <pc:sldMk cId="632378471" sldId="301"/>
            <ac:spMk id="7" creationId="{3B13A29D-38E6-B6BF-0E48-DFC886782E05}"/>
          </ac:spMkLst>
        </pc:spChg>
        <pc:picChg chg="mod">
          <ac:chgData name="Anirudh Pathak" userId="S::apathak@bigredbook.onmicrosoft.com::1fb9aa8d-aa90-4554-9b92-38738051b61f" providerId="AD" clId="Web-{68E96D57-2A06-2D1E-E2C6-C86EF4F19E58}" dt="2025-09-10T09:36:10.963" v="40" actId="1076"/>
          <ac:picMkLst>
            <pc:docMk/>
            <pc:sldMk cId="632378471" sldId="301"/>
            <ac:picMk id="4" creationId="{C45F8806-8679-D809-C820-3C68EECB42A1}"/>
          </ac:picMkLst>
        </pc:picChg>
      </pc:sldChg>
      <pc:sldChg chg="modSp">
        <pc:chgData name="Anirudh Pathak" userId="S::apathak@bigredbook.onmicrosoft.com::1fb9aa8d-aa90-4554-9b92-38738051b61f" providerId="AD" clId="Web-{68E96D57-2A06-2D1E-E2C6-C86EF4F19E58}" dt="2025-09-10T09:32:27.098" v="22"/>
        <pc:sldMkLst>
          <pc:docMk/>
          <pc:sldMk cId="845853248" sldId="302"/>
        </pc:sldMkLst>
        <pc:spChg chg="mod">
          <ac:chgData name="Anirudh Pathak" userId="S::apathak@bigredbook.onmicrosoft.com::1fb9aa8d-aa90-4554-9b92-38738051b61f" providerId="AD" clId="Web-{68E96D57-2A06-2D1E-E2C6-C86EF4F19E58}" dt="2025-09-10T09:32:27.098" v="22"/>
          <ac:spMkLst>
            <pc:docMk/>
            <pc:sldMk cId="845853248" sldId="302"/>
            <ac:spMk id="10" creationId="{3C1EEDF7-F9CC-5E98-F05C-B887DD32A3D1}"/>
          </ac:spMkLst>
        </pc:spChg>
      </pc:sldChg>
      <pc:sldChg chg="modSp">
        <pc:chgData name="Anirudh Pathak" userId="S::apathak@bigredbook.onmicrosoft.com::1fb9aa8d-aa90-4554-9b92-38738051b61f" providerId="AD" clId="Web-{68E96D57-2A06-2D1E-E2C6-C86EF4F19E58}" dt="2025-09-10T09:32:37.192" v="23"/>
        <pc:sldMkLst>
          <pc:docMk/>
          <pc:sldMk cId="2034114415" sldId="303"/>
        </pc:sldMkLst>
        <pc:spChg chg="mod">
          <ac:chgData name="Anirudh Pathak" userId="S::apathak@bigredbook.onmicrosoft.com::1fb9aa8d-aa90-4554-9b92-38738051b61f" providerId="AD" clId="Web-{68E96D57-2A06-2D1E-E2C6-C86EF4F19E58}" dt="2025-09-10T09:32:37.192" v="23"/>
          <ac:spMkLst>
            <pc:docMk/>
            <pc:sldMk cId="2034114415" sldId="303"/>
            <ac:spMk id="10" creationId="{25EF34EC-3526-DDB7-453A-9A6DF247B7A9}"/>
          </ac:spMkLst>
        </pc:spChg>
      </pc:sldChg>
      <pc:sldChg chg="addSp delSp modSp">
        <pc:chgData name="Anirudh Pathak" userId="S::apathak@bigredbook.onmicrosoft.com::1fb9aa8d-aa90-4554-9b92-38738051b61f" providerId="AD" clId="Web-{68E96D57-2A06-2D1E-E2C6-C86EF4F19E58}" dt="2025-09-10T09:33:20.443" v="27"/>
        <pc:sldMkLst>
          <pc:docMk/>
          <pc:sldMk cId="1467352946" sldId="304"/>
        </pc:sldMkLst>
        <pc:picChg chg="del">
          <ac:chgData name="Anirudh Pathak" userId="S::apathak@bigredbook.onmicrosoft.com::1fb9aa8d-aa90-4554-9b92-38738051b61f" providerId="AD" clId="Web-{68E96D57-2A06-2D1E-E2C6-C86EF4F19E58}" dt="2025-09-10T09:30:04.563" v="2"/>
          <ac:picMkLst>
            <pc:docMk/>
            <pc:sldMk cId="1467352946" sldId="304"/>
            <ac:picMk id="2" creationId="{86D4D31B-9300-31F6-2DE0-F1377FCDB8C1}"/>
          </ac:picMkLst>
        </pc:picChg>
        <pc:picChg chg="add mod">
          <ac:chgData name="Anirudh Pathak" userId="S::apathak@bigredbook.onmicrosoft.com::1fb9aa8d-aa90-4554-9b92-38738051b61f" providerId="AD" clId="Web-{68E96D57-2A06-2D1E-E2C6-C86EF4F19E58}" dt="2025-09-10T09:33:18.475" v="26" actId="14100"/>
          <ac:picMkLst>
            <pc:docMk/>
            <pc:sldMk cId="1467352946" sldId="304"/>
            <ac:picMk id="3" creationId="{F1A794BC-2A22-A418-5060-6C265D1B01CB}"/>
          </ac:picMkLst>
        </pc:picChg>
        <pc:picChg chg="add del">
          <ac:chgData name="Anirudh Pathak" userId="S::apathak@bigredbook.onmicrosoft.com::1fb9aa8d-aa90-4554-9b92-38738051b61f" providerId="AD" clId="Web-{68E96D57-2A06-2D1E-E2C6-C86EF4F19E58}" dt="2025-09-10T09:33:20.443" v="27"/>
          <ac:picMkLst>
            <pc:docMk/>
            <pc:sldMk cId="1467352946" sldId="304"/>
            <ac:picMk id="5" creationId="{6CD84EDA-E2CF-9A7D-A5D2-8EA251EB13E2}"/>
          </ac:picMkLst>
        </pc:picChg>
      </pc:sldChg>
      <pc:sldChg chg="addSp delSp modSp">
        <pc:chgData name="Anirudh Pathak" userId="S::apathak@bigredbook.onmicrosoft.com::1fb9aa8d-aa90-4554-9b92-38738051b61f" providerId="AD" clId="Web-{68E96D57-2A06-2D1E-E2C6-C86EF4F19E58}" dt="2025-09-10T09:33:44.803" v="28"/>
        <pc:sldMkLst>
          <pc:docMk/>
          <pc:sldMk cId="1797463027" sldId="307"/>
        </pc:sldMkLst>
        <pc:spChg chg="mod">
          <ac:chgData name="Anirudh Pathak" userId="S::apathak@bigredbook.onmicrosoft.com::1fb9aa8d-aa90-4554-9b92-38738051b61f" providerId="AD" clId="Web-{68E96D57-2A06-2D1E-E2C6-C86EF4F19E58}" dt="2025-09-10T09:33:44.803" v="28"/>
          <ac:spMkLst>
            <pc:docMk/>
            <pc:sldMk cId="1797463027" sldId="307"/>
            <ac:spMk id="10" creationId="{15ECF4AB-C10F-A32D-2E96-73A1B5D428F9}"/>
          </ac:spMkLst>
        </pc:spChg>
        <pc:picChg chg="add del mod modCrop">
          <ac:chgData name="Anirudh Pathak" userId="S::apathak@bigredbook.onmicrosoft.com::1fb9aa8d-aa90-4554-9b92-38738051b61f" providerId="AD" clId="Web-{68E96D57-2A06-2D1E-E2C6-C86EF4F19E58}" dt="2025-09-10T09:31:18.721" v="20"/>
          <ac:picMkLst>
            <pc:docMk/>
            <pc:sldMk cId="1797463027" sldId="307"/>
            <ac:picMk id="2" creationId="{ADAEED27-5B9C-7EE4-A23F-C9436670F55E}"/>
          </ac:picMkLst>
        </pc:picChg>
        <pc:picChg chg="add del mod">
          <ac:chgData name="Anirudh Pathak" userId="S::apathak@bigredbook.onmicrosoft.com::1fb9aa8d-aa90-4554-9b92-38738051b61f" providerId="AD" clId="Web-{68E96D57-2A06-2D1E-E2C6-C86EF4F19E58}" dt="2025-09-10T09:30:41.314" v="10"/>
          <ac:picMkLst>
            <pc:docMk/>
            <pc:sldMk cId="1797463027" sldId="307"/>
            <ac:picMk id="3" creationId="{520F8647-BA6F-0F03-A5D4-7FB0F29639E5}"/>
          </ac:picMkLst>
        </pc:picChg>
        <pc:picChg chg="add del mod">
          <ac:chgData name="Anirudh Pathak" userId="S::apathak@bigredbook.onmicrosoft.com::1fb9aa8d-aa90-4554-9b92-38738051b61f" providerId="AD" clId="Web-{68E96D57-2A06-2D1E-E2C6-C86EF4F19E58}" dt="2025-09-10T09:30:52.627" v="12"/>
          <ac:picMkLst>
            <pc:docMk/>
            <pc:sldMk cId="1797463027" sldId="307"/>
            <ac:picMk id="4" creationId="{02D7BF20-A98F-88EE-E3F1-82894577B7B9}"/>
          </ac:picMkLst>
        </pc:picChg>
        <pc:picChg chg="add del mod">
          <ac:chgData name="Anirudh Pathak" userId="S::apathak@bigredbook.onmicrosoft.com::1fb9aa8d-aa90-4554-9b92-38738051b61f" providerId="AD" clId="Web-{68E96D57-2A06-2D1E-E2C6-C86EF4F19E58}" dt="2025-09-10T09:31:21.393" v="21"/>
          <ac:picMkLst>
            <pc:docMk/>
            <pc:sldMk cId="1797463027" sldId="307"/>
            <ac:picMk id="6" creationId="{3546B21D-4159-24CF-F415-FBAEE6449CBE}"/>
          </ac:picMkLst>
        </pc:picChg>
      </pc:sldChg>
      <pc:sldChg chg="modSp">
        <pc:chgData name="Anirudh Pathak" userId="S::apathak@bigredbook.onmicrosoft.com::1fb9aa8d-aa90-4554-9b92-38738051b61f" providerId="AD" clId="Web-{68E96D57-2A06-2D1E-E2C6-C86EF4F19E58}" dt="2025-09-10T09:34:20.086" v="29" actId="1076"/>
        <pc:sldMkLst>
          <pc:docMk/>
          <pc:sldMk cId="3079581504" sldId="316"/>
        </pc:sldMkLst>
        <pc:spChg chg="mod">
          <ac:chgData name="Anirudh Pathak" userId="S::apathak@bigredbook.onmicrosoft.com::1fb9aa8d-aa90-4554-9b92-38738051b61f" providerId="AD" clId="Web-{68E96D57-2A06-2D1E-E2C6-C86EF4F19E58}" dt="2025-09-10T09:34:20.086" v="29" actId="1076"/>
          <ac:spMkLst>
            <pc:docMk/>
            <pc:sldMk cId="3079581504" sldId="316"/>
            <ac:spMk id="13" creationId="{D84D4D41-B43C-0CDB-3BC3-08C9C68A8F2B}"/>
          </ac:spMkLst>
        </pc:spChg>
      </pc:sldChg>
      <pc:sldChg chg="modSp">
        <pc:chgData name="Anirudh Pathak" userId="S::apathak@bigredbook.onmicrosoft.com::1fb9aa8d-aa90-4554-9b92-38738051b61f" providerId="AD" clId="Web-{68E96D57-2A06-2D1E-E2C6-C86EF4F19E58}" dt="2025-09-10T09:34:33.711" v="31" actId="1076"/>
        <pc:sldMkLst>
          <pc:docMk/>
          <pc:sldMk cId="2084983154" sldId="317"/>
        </pc:sldMkLst>
        <pc:spChg chg="mod">
          <ac:chgData name="Anirudh Pathak" userId="S::apathak@bigredbook.onmicrosoft.com::1fb9aa8d-aa90-4554-9b92-38738051b61f" providerId="AD" clId="Web-{68E96D57-2A06-2D1E-E2C6-C86EF4F19E58}" dt="2025-09-10T09:34:28.555" v="30" actId="1076"/>
          <ac:spMkLst>
            <pc:docMk/>
            <pc:sldMk cId="2084983154" sldId="317"/>
            <ac:spMk id="2" creationId="{C06741E8-474A-178D-EF15-DA7B62689269}"/>
          </ac:spMkLst>
        </pc:spChg>
        <pc:spChg chg="mod">
          <ac:chgData name="Anirudh Pathak" userId="S::apathak@bigredbook.onmicrosoft.com::1fb9aa8d-aa90-4554-9b92-38738051b61f" providerId="AD" clId="Web-{68E96D57-2A06-2D1E-E2C6-C86EF4F19E58}" dt="2025-09-10T09:34:33.711" v="31" actId="1076"/>
          <ac:spMkLst>
            <pc:docMk/>
            <pc:sldMk cId="2084983154" sldId="317"/>
            <ac:spMk id="4" creationId="{444B6030-73A2-84FB-FB02-1EA266407B4F}"/>
          </ac:spMkLst>
        </pc:spChg>
      </pc:sldChg>
    </pc:docChg>
  </pc:docChgLst>
  <pc:docChgLst>
    <pc:chgData name="Dave Meade" userId="1fc9b312-2e57-43f9-9acf-cc2f203da282" providerId="ADAL" clId="{ABB5473C-965A-485C-81F0-BECA00C6F8F9}"/>
    <pc:docChg chg="modSld">
      <pc:chgData name="Dave Meade" userId="1fc9b312-2e57-43f9-9acf-cc2f203da282" providerId="ADAL" clId="{ABB5473C-965A-485C-81F0-BECA00C6F8F9}" dt="2025-09-10T11:01:19.107" v="18" actId="6549"/>
      <pc:docMkLst>
        <pc:docMk/>
      </pc:docMkLst>
      <pc:sldChg chg="modNotesTx">
        <pc:chgData name="Dave Meade" userId="1fc9b312-2e57-43f9-9acf-cc2f203da282" providerId="ADAL" clId="{ABB5473C-965A-485C-81F0-BECA00C6F8F9}" dt="2025-09-10T11:00:29.528" v="15" actId="6549"/>
        <pc:sldMkLst>
          <pc:docMk/>
          <pc:sldMk cId="4056621770" sldId="297"/>
        </pc:sldMkLst>
      </pc:sldChg>
      <pc:sldChg chg="modSp mod modNotesTx">
        <pc:chgData name="Dave Meade" userId="1fc9b312-2e57-43f9-9acf-cc2f203da282" providerId="ADAL" clId="{ABB5473C-965A-485C-81F0-BECA00C6F8F9}" dt="2025-09-10T11:00:55.315" v="16" actId="20577"/>
        <pc:sldMkLst>
          <pc:docMk/>
          <pc:sldMk cId="845853248" sldId="302"/>
        </pc:sldMkLst>
        <pc:spChg chg="mod">
          <ac:chgData name="Dave Meade" userId="1fc9b312-2e57-43f9-9acf-cc2f203da282" providerId="ADAL" clId="{ABB5473C-965A-485C-81F0-BECA00C6F8F9}" dt="2025-09-10T09:38:34.272" v="12" actId="20577"/>
          <ac:spMkLst>
            <pc:docMk/>
            <pc:sldMk cId="845853248" sldId="302"/>
            <ac:spMk id="10" creationId="{3C1EEDF7-F9CC-5E98-F05C-B887DD32A3D1}"/>
          </ac:spMkLst>
        </pc:spChg>
      </pc:sldChg>
      <pc:sldChg chg="modNotesTx">
        <pc:chgData name="Dave Meade" userId="1fc9b312-2e57-43f9-9acf-cc2f203da282" providerId="ADAL" clId="{ABB5473C-965A-485C-81F0-BECA00C6F8F9}" dt="2025-09-10T11:01:04.512" v="17" actId="20577"/>
        <pc:sldMkLst>
          <pc:docMk/>
          <pc:sldMk cId="1797463027" sldId="307"/>
        </pc:sldMkLst>
      </pc:sldChg>
      <pc:sldChg chg="modNotesTx">
        <pc:chgData name="Dave Meade" userId="1fc9b312-2e57-43f9-9acf-cc2f203da282" providerId="ADAL" clId="{ABB5473C-965A-485C-81F0-BECA00C6F8F9}" dt="2025-09-10T11:01:19.107" v="18" actId="6549"/>
        <pc:sldMkLst>
          <pc:docMk/>
          <pc:sldMk cId="2084983154"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B177D-6AE4-064A-8080-31A214F4BB4F}"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A3C1D-CC65-0A4B-9AAD-D9AB7BB5ED65}" type="slidenum">
              <a:rPr lang="en-US" smtClean="0"/>
              <a:t>‹#›</a:t>
            </a:fld>
            <a:endParaRPr lang="en-US"/>
          </a:p>
        </p:txBody>
      </p:sp>
    </p:spTree>
    <p:extLst>
      <p:ext uri="{BB962C8B-B14F-4D97-AF65-F5344CB8AC3E}">
        <p14:creationId xmlns:p14="http://schemas.microsoft.com/office/powerpoint/2010/main" val="1335717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BA3C1D-CC65-0A4B-9AAD-D9AB7BB5ED65}" type="slidenum">
              <a:rPr lang="en-US" smtClean="0"/>
              <a:t>1</a:t>
            </a:fld>
            <a:endParaRPr lang="en-US"/>
          </a:p>
        </p:txBody>
      </p:sp>
    </p:spTree>
    <p:extLst>
      <p:ext uri="{BB962C8B-B14F-4D97-AF65-F5344CB8AC3E}">
        <p14:creationId xmlns:p14="http://schemas.microsoft.com/office/powerpoint/2010/main" val="251003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D125-8E57-A25F-CBCA-7748CB090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254B9-F98B-95D2-403E-63791C356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C290A-1DC8-177E-9A4A-DD081F6162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2388599-9F0E-6350-D4D0-9A3038667F5A}"/>
              </a:ext>
            </a:extLst>
          </p:cNvPr>
          <p:cNvSpPr>
            <a:spLocks noGrp="1"/>
          </p:cNvSpPr>
          <p:nvPr>
            <p:ph type="sldNum" sz="quarter" idx="5"/>
          </p:nvPr>
        </p:nvSpPr>
        <p:spPr/>
        <p:txBody>
          <a:bodyPr/>
          <a:lstStyle/>
          <a:p>
            <a:fld id="{2EBA3C1D-CC65-0A4B-9AAD-D9AB7BB5ED65}" type="slidenum">
              <a:rPr lang="en-US" smtClean="0"/>
              <a:t>10</a:t>
            </a:fld>
            <a:endParaRPr lang="en-US"/>
          </a:p>
        </p:txBody>
      </p:sp>
    </p:spTree>
    <p:extLst>
      <p:ext uri="{BB962C8B-B14F-4D97-AF65-F5344CB8AC3E}">
        <p14:creationId xmlns:p14="http://schemas.microsoft.com/office/powerpoint/2010/main" val="3087692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5A130-1283-AAD6-98F2-1C0952F06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867AB-7A1E-9979-208C-FCAE48DBA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D703F-A0E9-3888-F816-9C8A19EC59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D727E51-FBB0-4708-3E00-115197B61CE3}"/>
              </a:ext>
            </a:extLst>
          </p:cNvPr>
          <p:cNvSpPr>
            <a:spLocks noGrp="1"/>
          </p:cNvSpPr>
          <p:nvPr>
            <p:ph type="sldNum" sz="quarter" idx="5"/>
          </p:nvPr>
        </p:nvSpPr>
        <p:spPr/>
        <p:txBody>
          <a:bodyPr/>
          <a:lstStyle/>
          <a:p>
            <a:fld id="{2EBA3C1D-CC65-0A4B-9AAD-D9AB7BB5ED65}" type="slidenum">
              <a:rPr lang="en-US" smtClean="0"/>
              <a:t>11</a:t>
            </a:fld>
            <a:endParaRPr lang="en-US"/>
          </a:p>
        </p:txBody>
      </p:sp>
    </p:spTree>
    <p:extLst>
      <p:ext uri="{BB962C8B-B14F-4D97-AF65-F5344CB8AC3E}">
        <p14:creationId xmlns:p14="http://schemas.microsoft.com/office/powerpoint/2010/main" val="190406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71F4-18CE-F4E4-2A49-5CD2A2770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434C4-7C91-510F-13BD-128C45A77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11DEC-7597-D5DE-F7F9-70F62CC99B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577EC87-CE64-8591-CBE2-FE43117D61D3}"/>
              </a:ext>
            </a:extLst>
          </p:cNvPr>
          <p:cNvSpPr>
            <a:spLocks noGrp="1"/>
          </p:cNvSpPr>
          <p:nvPr>
            <p:ph type="sldNum" sz="quarter" idx="5"/>
          </p:nvPr>
        </p:nvSpPr>
        <p:spPr/>
        <p:txBody>
          <a:bodyPr/>
          <a:lstStyle/>
          <a:p>
            <a:fld id="{2EBA3C1D-CC65-0A4B-9AAD-D9AB7BB5ED65}" type="slidenum">
              <a:rPr lang="en-US" smtClean="0"/>
              <a:t>12</a:t>
            </a:fld>
            <a:endParaRPr lang="en-US"/>
          </a:p>
        </p:txBody>
      </p:sp>
    </p:spTree>
    <p:extLst>
      <p:ext uri="{BB962C8B-B14F-4D97-AF65-F5344CB8AC3E}">
        <p14:creationId xmlns:p14="http://schemas.microsoft.com/office/powerpoint/2010/main" val="284119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5778-63E6-D7A9-D55F-5183B31FD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34087-C6FA-80BC-05A6-1729B94E2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5470E-4A67-7979-3E99-C6B4A5FF19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A3CF7A1-A515-4D94-A4CB-7216D4FDE07F}"/>
              </a:ext>
            </a:extLst>
          </p:cNvPr>
          <p:cNvSpPr>
            <a:spLocks noGrp="1"/>
          </p:cNvSpPr>
          <p:nvPr>
            <p:ph type="sldNum" sz="quarter" idx="5"/>
          </p:nvPr>
        </p:nvSpPr>
        <p:spPr/>
        <p:txBody>
          <a:bodyPr/>
          <a:lstStyle/>
          <a:p>
            <a:fld id="{2EBA3C1D-CC65-0A4B-9AAD-D9AB7BB5ED65}" type="slidenum">
              <a:rPr lang="en-US" smtClean="0"/>
              <a:t>13</a:t>
            </a:fld>
            <a:endParaRPr lang="en-US"/>
          </a:p>
        </p:txBody>
      </p:sp>
    </p:spTree>
    <p:extLst>
      <p:ext uri="{BB962C8B-B14F-4D97-AF65-F5344CB8AC3E}">
        <p14:creationId xmlns:p14="http://schemas.microsoft.com/office/powerpoint/2010/main" val="269436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769F-60C6-4805-D884-9A48B55DB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82E9C-4995-426A-5939-3CA54DC1C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E53BF-1567-2448-193D-775053B5FA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2E3AE8E-5ACD-0469-5C84-0068EA6B506B}"/>
              </a:ext>
            </a:extLst>
          </p:cNvPr>
          <p:cNvSpPr>
            <a:spLocks noGrp="1"/>
          </p:cNvSpPr>
          <p:nvPr>
            <p:ph type="sldNum" sz="quarter" idx="5"/>
          </p:nvPr>
        </p:nvSpPr>
        <p:spPr/>
        <p:txBody>
          <a:bodyPr/>
          <a:lstStyle/>
          <a:p>
            <a:fld id="{2EBA3C1D-CC65-0A4B-9AAD-D9AB7BB5ED65}" type="slidenum">
              <a:rPr lang="en-US" smtClean="0"/>
              <a:t>14</a:t>
            </a:fld>
            <a:endParaRPr lang="en-US"/>
          </a:p>
        </p:txBody>
      </p:sp>
    </p:spTree>
    <p:extLst>
      <p:ext uri="{BB962C8B-B14F-4D97-AF65-F5344CB8AC3E}">
        <p14:creationId xmlns:p14="http://schemas.microsoft.com/office/powerpoint/2010/main" val="191043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66DF-0987-6C8C-2E8D-F6E6CD757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32205-C537-89A2-832C-14003870E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481F8-C69D-E281-C929-6E321D56FE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36428AE-EE48-FDDD-7045-C616A953159B}"/>
              </a:ext>
            </a:extLst>
          </p:cNvPr>
          <p:cNvSpPr>
            <a:spLocks noGrp="1"/>
          </p:cNvSpPr>
          <p:nvPr>
            <p:ph type="sldNum" sz="quarter" idx="5"/>
          </p:nvPr>
        </p:nvSpPr>
        <p:spPr/>
        <p:txBody>
          <a:bodyPr/>
          <a:lstStyle/>
          <a:p>
            <a:fld id="{2EBA3C1D-CC65-0A4B-9AAD-D9AB7BB5ED65}" type="slidenum">
              <a:rPr lang="en-US" smtClean="0"/>
              <a:t>15</a:t>
            </a:fld>
            <a:endParaRPr lang="en-US"/>
          </a:p>
        </p:txBody>
      </p:sp>
    </p:spTree>
    <p:extLst>
      <p:ext uri="{BB962C8B-B14F-4D97-AF65-F5344CB8AC3E}">
        <p14:creationId xmlns:p14="http://schemas.microsoft.com/office/powerpoint/2010/main" val="2471823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ADB17-E951-F840-AAF8-7F40DAFA4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D1221-E956-B5F7-245D-2099C7C8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CD1C7-C57E-D1EE-E475-2D3110536A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8D6CCB5-0DE4-3E3B-1D61-7DC59FB09080}"/>
              </a:ext>
            </a:extLst>
          </p:cNvPr>
          <p:cNvSpPr>
            <a:spLocks noGrp="1"/>
          </p:cNvSpPr>
          <p:nvPr>
            <p:ph type="sldNum" sz="quarter" idx="5"/>
          </p:nvPr>
        </p:nvSpPr>
        <p:spPr/>
        <p:txBody>
          <a:bodyPr/>
          <a:lstStyle/>
          <a:p>
            <a:fld id="{2EBA3C1D-CC65-0A4B-9AAD-D9AB7BB5ED65}" type="slidenum">
              <a:rPr lang="en-US" smtClean="0"/>
              <a:t>16</a:t>
            </a:fld>
            <a:endParaRPr lang="en-US"/>
          </a:p>
        </p:txBody>
      </p:sp>
    </p:spTree>
    <p:extLst>
      <p:ext uri="{BB962C8B-B14F-4D97-AF65-F5344CB8AC3E}">
        <p14:creationId xmlns:p14="http://schemas.microsoft.com/office/powerpoint/2010/main" val="91801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A98A-D4C0-9B9F-5BD2-406A9DDEF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A32D0-D5F4-A0D9-1A4D-96C24A0B1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952A1-115B-BF44-D9CB-606C1FEE43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1A70F2D-75DD-253C-1ACC-1B4B452590B4}"/>
              </a:ext>
            </a:extLst>
          </p:cNvPr>
          <p:cNvSpPr>
            <a:spLocks noGrp="1"/>
          </p:cNvSpPr>
          <p:nvPr>
            <p:ph type="sldNum" sz="quarter" idx="5"/>
          </p:nvPr>
        </p:nvSpPr>
        <p:spPr/>
        <p:txBody>
          <a:bodyPr/>
          <a:lstStyle/>
          <a:p>
            <a:fld id="{2EBA3C1D-CC65-0A4B-9AAD-D9AB7BB5ED65}" type="slidenum">
              <a:rPr lang="en-US" smtClean="0"/>
              <a:t>17</a:t>
            </a:fld>
            <a:endParaRPr lang="en-US"/>
          </a:p>
        </p:txBody>
      </p:sp>
    </p:spTree>
    <p:extLst>
      <p:ext uri="{BB962C8B-B14F-4D97-AF65-F5344CB8AC3E}">
        <p14:creationId xmlns:p14="http://schemas.microsoft.com/office/powerpoint/2010/main" val="291857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A1192-A8B6-0A74-D2E8-90276D330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81A86-32AA-BDF7-BBBF-952031802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3C934-E7BA-D929-4E9D-A26A48504D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49323DE-31AD-81BF-AFAE-D4688D6153C9}"/>
              </a:ext>
            </a:extLst>
          </p:cNvPr>
          <p:cNvSpPr>
            <a:spLocks noGrp="1"/>
          </p:cNvSpPr>
          <p:nvPr>
            <p:ph type="sldNum" sz="quarter" idx="5"/>
          </p:nvPr>
        </p:nvSpPr>
        <p:spPr/>
        <p:txBody>
          <a:bodyPr/>
          <a:lstStyle/>
          <a:p>
            <a:fld id="{2EBA3C1D-CC65-0A4B-9AAD-D9AB7BB5ED65}" type="slidenum">
              <a:rPr lang="en-US" smtClean="0"/>
              <a:t>18</a:t>
            </a:fld>
            <a:endParaRPr lang="en-US"/>
          </a:p>
        </p:txBody>
      </p:sp>
    </p:spTree>
    <p:extLst>
      <p:ext uri="{BB962C8B-B14F-4D97-AF65-F5344CB8AC3E}">
        <p14:creationId xmlns:p14="http://schemas.microsoft.com/office/powerpoint/2010/main" val="167061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A0E6-47CA-2C43-DE22-A29053BA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386A-0381-9E69-5CA5-B7B78BC52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0A965-0A02-C390-8B8D-E686E954F4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DB13F8F-E876-0A7D-8044-6C657F6DA1B5}"/>
              </a:ext>
            </a:extLst>
          </p:cNvPr>
          <p:cNvSpPr>
            <a:spLocks noGrp="1"/>
          </p:cNvSpPr>
          <p:nvPr>
            <p:ph type="sldNum" sz="quarter" idx="5"/>
          </p:nvPr>
        </p:nvSpPr>
        <p:spPr/>
        <p:txBody>
          <a:bodyPr/>
          <a:lstStyle/>
          <a:p>
            <a:fld id="{2EBA3C1D-CC65-0A4B-9AAD-D9AB7BB5ED65}" type="slidenum">
              <a:rPr lang="en-US" smtClean="0"/>
              <a:t>19</a:t>
            </a:fld>
            <a:endParaRPr lang="en-US"/>
          </a:p>
        </p:txBody>
      </p:sp>
    </p:spTree>
    <p:extLst>
      <p:ext uri="{BB962C8B-B14F-4D97-AF65-F5344CB8AC3E}">
        <p14:creationId xmlns:p14="http://schemas.microsoft.com/office/powerpoint/2010/main" val="320807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433DB-A923-277F-9C88-6550CB336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06408-5AC6-9D91-2475-1B8B7E4C4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D1EDB-445B-C1BF-99B0-E6DCD448C8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4FE12-F2BC-1B86-8F8F-683DAFE121A9}"/>
              </a:ext>
            </a:extLst>
          </p:cNvPr>
          <p:cNvSpPr>
            <a:spLocks noGrp="1"/>
          </p:cNvSpPr>
          <p:nvPr>
            <p:ph type="sldNum" sz="quarter" idx="5"/>
          </p:nvPr>
        </p:nvSpPr>
        <p:spPr/>
        <p:txBody>
          <a:bodyPr/>
          <a:lstStyle/>
          <a:p>
            <a:fld id="{2EBA3C1D-CC65-0A4B-9AAD-D9AB7BB5ED65}" type="slidenum">
              <a:rPr lang="en-US" smtClean="0"/>
              <a:t>2</a:t>
            </a:fld>
            <a:endParaRPr lang="en-US"/>
          </a:p>
        </p:txBody>
      </p:sp>
    </p:spTree>
    <p:extLst>
      <p:ext uri="{BB962C8B-B14F-4D97-AF65-F5344CB8AC3E}">
        <p14:creationId xmlns:p14="http://schemas.microsoft.com/office/powerpoint/2010/main" val="349702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BCD8-0BD9-B3EA-C4C5-35B366EA7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986D8-B4F5-6D49-231D-D220A3410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07139-D27C-B096-0F76-015C89CA5C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2FDCEA-33FE-1C0E-7EB7-F19659EA9C81}"/>
              </a:ext>
            </a:extLst>
          </p:cNvPr>
          <p:cNvSpPr>
            <a:spLocks noGrp="1"/>
          </p:cNvSpPr>
          <p:nvPr>
            <p:ph type="sldNum" sz="quarter" idx="5"/>
          </p:nvPr>
        </p:nvSpPr>
        <p:spPr/>
        <p:txBody>
          <a:bodyPr/>
          <a:lstStyle/>
          <a:p>
            <a:fld id="{2EBA3C1D-CC65-0A4B-9AAD-D9AB7BB5ED65}" type="slidenum">
              <a:rPr lang="en-US" smtClean="0"/>
              <a:t>20</a:t>
            </a:fld>
            <a:endParaRPr lang="en-US"/>
          </a:p>
        </p:txBody>
      </p:sp>
    </p:spTree>
    <p:extLst>
      <p:ext uri="{BB962C8B-B14F-4D97-AF65-F5344CB8AC3E}">
        <p14:creationId xmlns:p14="http://schemas.microsoft.com/office/powerpoint/2010/main" val="23372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7565F-1B7E-E518-C580-32AA32FF5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6255B-1D64-C52F-170E-762321251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7BC45-87EE-22EF-A02D-3B66B2A560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EA541E6-977C-220F-B564-96D8E18477DE}"/>
              </a:ext>
            </a:extLst>
          </p:cNvPr>
          <p:cNvSpPr>
            <a:spLocks noGrp="1"/>
          </p:cNvSpPr>
          <p:nvPr>
            <p:ph type="sldNum" sz="quarter" idx="5"/>
          </p:nvPr>
        </p:nvSpPr>
        <p:spPr/>
        <p:txBody>
          <a:bodyPr/>
          <a:lstStyle/>
          <a:p>
            <a:fld id="{2EBA3C1D-CC65-0A4B-9AAD-D9AB7BB5ED65}" type="slidenum">
              <a:rPr lang="en-US" smtClean="0"/>
              <a:t>21</a:t>
            </a:fld>
            <a:endParaRPr lang="en-US"/>
          </a:p>
        </p:txBody>
      </p:sp>
    </p:spTree>
    <p:extLst>
      <p:ext uri="{BB962C8B-B14F-4D97-AF65-F5344CB8AC3E}">
        <p14:creationId xmlns:p14="http://schemas.microsoft.com/office/powerpoint/2010/main" val="333166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961FB-BBD8-052D-13CF-395476DEB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438A8-7DB9-DEED-7ADF-9A86A3B63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A5DD2-868F-DB67-119F-F894CC8180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E33961-4579-B868-9289-67A24D8EB446}"/>
              </a:ext>
            </a:extLst>
          </p:cNvPr>
          <p:cNvSpPr>
            <a:spLocks noGrp="1"/>
          </p:cNvSpPr>
          <p:nvPr>
            <p:ph type="sldNum" sz="quarter" idx="5"/>
          </p:nvPr>
        </p:nvSpPr>
        <p:spPr/>
        <p:txBody>
          <a:bodyPr/>
          <a:lstStyle/>
          <a:p>
            <a:fld id="{2EBA3C1D-CC65-0A4B-9AAD-D9AB7BB5ED65}" type="slidenum">
              <a:rPr lang="en-US" smtClean="0"/>
              <a:t>22</a:t>
            </a:fld>
            <a:endParaRPr lang="en-US"/>
          </a:p>
        </p:txBody>
      </p:sp>
    </p:spTree>
    <p:extLst>
      <p:ext uri="{BB962C8B-B14F-4D97-AF65-F5344CB8AC3E}">
        <p14:creationId xmlns:p14="http://schemas.microsoft.com/office/powerpoint/2010/main" val="2476998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4942B-D9A1-2C35-7FFE-80A588FF5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60160-9EE2-058F-768A-BC7E4D19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B9B8B-42CB-5807-F40A-6701DE0655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01705-3591-4705-3A3C-6D21CE5FB027}"/>
              </a:ext>
            </a:extLst>
          </p:cNvPr>
          <p:cNvSpPr>
            <a:spLocks noGrp="1"/>
          </p:cNvSpPr>
          <p:nvPr>
            <p:ph type="sldNum" sz="quarter" idx="5"/>
          </p:nvPr>
        </p:nvSpPr>
        <p:spPr/>
        <p:txBody>
          <a:bodyPr/>
          <a:lstStyle/>
          <a:p>
            <a:fld id="{2EBA3C1D-CC65-0A4B-9AAD-D9AB7BB5ED65}" type="slidenum">
              <a:rPr lang="en-US" smtClean="0"/>
              <a:t>23</a:t>
            </a:fld>
            <a:endParaRPr lang="en-US"/>
          </a:p>
        </p:txBody>
      </p:sp>
    </p:spTree>
    <p:extLst>
      <p:ext uri="{BB962C8B-B14F-4D97-AF65-F5344CB8AC3E}">
        <p14:creationId xmlns:p14="http://schemas.microsoft.com/office/powerpoint/2010/main" val="3582379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DA210-89D0-9F0C-2DA9-9A1ECF6E7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0B18A-17B1-1B55-9E4A-DD84852E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3E8D2-B03F-AD7C-6CD2-E25C14E374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4E374B-34A0-10A6-C2C6-DDB5862CCD97}"/>
              </a:ext>
            </a:extLst>
          </p:cNvPr>
          <p:cNvSpPr>
            <a:spLocks noGrp="1"/>
          </p:cNvSpPr>
          <p:nvPr>
            <p:ph type="sldNum" sz="quarter" idx="5"/>
          </p:nvPr>
        </p:nvSpPr>
        <p:spPr/>
        <p:txBody>
          <a:bodyPr/>
          <a:lstStyle/>
          <a:p>
            <a:fld id="{2EBA3C1D-CC65-0A4B-9AAD-D9AB7BB5ED65}" type="slidenum">
              <a:rPr lang="en-US" smtClean="0"/>
              <a:t>24</a:t>
            </a:fld>
            <a:endParaRPr lang="en-US"/>
          </a:p>
        </p:txBody>
      </p:sp>
    </p:spTree>
    <p:extLst>
      <p:ext uri="{BB962C8B-B14F-4D97-AF65-F5344CB8AC3E}">
        <p14:creationId xmlns:p14="http://schemas.microsoft.com/office/powerpoint/2010/main" val="121071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8CF76-72B2-4702-486F-EFC88ED13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DA97D-7932-1955-D8FA-F1F6070B9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C366A-6756-7A0C-EE75-CF613D3482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7C390A-7088-B708-653B-34E842ED9BB0}"/>
              </a:ext>
            </a:extLst>
          </p:cNvPr>
          <p:cNvSpPr>
            <a:spLocks noGrp="1"/>
          </p:cNvSpPr>
          <p:nvPr>
            <p:ph type="sldNum" sz="quarter" idx="5"/>
          </p:nvPr>
        </p:nvSpPr>
        <p:spPr/>
        <p:txBody>
          <a:bodyPr/>
          <a:lstStyle/>
          <a:p>
            <a:fld id="{2EBA3C1D-CC65-0A4B-9AAD-D9AB7BB5ED65}" type="slidenum">
              <a:rPr lang="en-US" smtClean="0"/>
              <a:t>25</a:t>
            </a:fld>
            <a:endParaRPr lang="en-US"/>
          </a:p>
        </p:txBody>
      </p:sp>
    </p:spTree>
    <p:extLst>
      <p:ext uri="{BB962C8B-B14F-4D97-AF65-F5344CB8AC3E}">
        <p14:creationId xmlns:p14="http://schemas.microsoft.com/office/powerpoint/2010/main" val="245747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E6A0-9E03-8730-4895-801468BEA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39E43-71DB-1068-B841-BA4DC5424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9BE6C-E092-49F6-3074-D5F80AA34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F90397-CA73-7894-1B8F-5E9D5B21EA4F}"/>
              </a:ext>
            </a:extLst>
          </p:cNvPr>
          <p:cNvSpPr>
            <a:spLocks noGrp="1"/>
          </p:cNvSpPr>
          <p:nvPr>
            <p:ph type="sldNum" sz="quarter" idx="5"/>
          </p:nvPr>
        </p:nvSpPr>
        <p:spPr/>
        <p:txBody>
          <a:bodyPr/>
          <a:lstStyle/>
          <a:p>
            <a:fld id="{2EBA3C1D-CC65-0A4B-9AAD-D9AB7BB5ED65}" type="slidenum">
              <a:rPr lang="en-US" smtClean="0"/>
              <a:t>26</a:t>
            </a:fld>
            <a:endParaRPr lang="en-US"/>
          </a:p>
        </p:txBody>
      </p:sp>
    </p:spTree>
    <p:extLst>
      <p:ext uri="{BB962C8B-B14F-4D97-AF65-F5344CB8AC3E}">
        <p14:creationId xmlns:p14="http://schemas.microsoft.com/office/powerpoint/2010/main" val="2989148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90E31-BDD4-EEC6-27D6-51C13F1A7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6701E-AADC-FD74-3BEE-B6BD58909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04570-B3E6-EA31-EAE8-9FB29E3CD2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0A6D50-EADA-50A8-871A-D20B3BC6E3EE}"/>
              </a:ext>
            </a:extLst>
          </p:cNvPr>
          <p:cNvSpPr>
            <a:spLocks noGrp="1"/>
          </p:cNvSpPr>
          <p:nvPr>
            <p:ph type="sldNum" sz="quarter" idx="5"/>
          </p:nvPr>
        </p:nvSpPr>
        <p:spPr/>
        <p:txBody>
          <a:bodyPr/>
          <a:lstStyle/>
          <a:p>
            <a:fld id="{2EBA3C1D-CC65-0A4B-9AAD-D9AB7BB5ED65}" type="slidenum">
              <a:rPr lang="en-US" smtClean="0"/>
              <a:t>27</a:t>
            </a:fld>
            <a:endParaRPr lang="en-US"/>
          </a:p>
        </p:txBody>
      </p:sp>
    </p:spTree>
    <p:extLst>
      <p:ext uri="{BB962C8B-B14F-4D97-AF65-F5344CB8AC3E}">
        <p14:creationId xmlns:p14="http://schemas.microsoft.com/office/powerpoint/2010/main" val="3260074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BA3C1D-CC65-0A4B-9AAD-D9AB7BB5ED65}" type="slidenum">
              <a:rPr lang="en-US" smtClean="0"/>
              <a:t>28</a:t>
            </a:fld>
            <a:endParaRPr lang="en-US"/>
          </a:p>
        </p:txBody>
      </p:sp>
    </p:spTree>
    <p:extLst>
      <p:ext uri="{BB962C8B-B14F-4D97-AF65-F5344CB8AC3E}">
        <p14:creationId xmlns:p14="http://schemas.microsoft.com/office/powerpoint/2010/main" val="172040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D2B1-1EF9-EB66-6B8E-AEB1D6DD4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E0BB2-3322-9921-F3F1-543012C23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30F29-E78B-9A72-8EFB-81FECADD2F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B9D9404-BDB2-4265-4EEC-5127080A4C39}"/>
              </a:ext>
            </a:extLst>
          </p:cNvPr>
          <p:cNvSpPr>
            <a:spLocks noGrp="1"/>
          </p:cNvSpPr>
          <p:nvPr>
            <p:ph type="sldNum" sz="quarter" idx="5"/>
          </p:nvPr>
        </p:nvSpPr>
        <p:spPr/>
        <p:txBody>
          <a:bodyPr/>
          <a:lstStyle/>
          <a:p>
            <a:fld id="{2EBA3C1D-CC65-0A4B-9AAD-D9AB7BB5ED65}" type="slidenum">
              <a:rPr lang="en-US" smtClean="0"/>
              <a:t>3</a:t>
            </a:fld>
            <a:endParaRPr lang="en-US"/>
          </a:p>
        </p:txBody>
      </p:sp>
    </p:spTree>
    <p:extLst>
      <p:ext uri="{BB962C8B-B14F-4D97-AF65-F5344CB8AC3E}">
        <p14:creationId xmlns:p14="http://schemas.microsoft.com/office/powerpoint/2010/main" val="408162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47EFC-024A-2FCE-4406-0ECE20630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379D6-C120-A75F-113E-5C7B7BF5E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A5BD1-B87D-F350-44D5-B5793BB677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73A7E2-04D3-72B4-C7C2-180A826CB325}"/>
              </a:ext>
            </a:extLst>
          </p:cNvPr>
          <p:cNvSpPr>
            <a:spLocks noGrp="1"/>
          </p:cNvSpPr>
          <p:nvPr>
            <p:ph type="sldNum" sz="quarter" idx="5"/>
          </p:nvPr>
        </p:nvSpPr>
        <p:spPr/>
        <p:txBody>
          <a:bodyPr/>
          <a:lstStyle/>
          <a:p>
            <a:fld id="{2EBA3C1D-CC65-0A4B-9AAD-D9AB7BB5ED65}" type="slidenum">
              <a:rPr lang="en-US" smtClean="0"/>
              <a:t>4</a:t>
            </a:fld>
            <a:endParaRPr lang="en-US"/>
          </a:p>
        </p:txBody>
      </p:sp>
    </p:spTree>
    <p:extLst>
      <p:ext uri="{BB962C8B-B14F-4D97-AF65-F5344CB8AC3E}">
        <p14:creationId xmlns:p14="http://schemas.microsoft.com/office/powerpoint/2010/main" val="107654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A4885-D53B-817F-3195-FAEA145CE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39CBB-F136-2DCE-95FA-54384CC52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E2A4B-D9FC-6B48-94D6-B0B8AF354F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6702FEA-300C-8C23-BE2A-761E33949B73}"/>
              </a:ext>
            </a:extLst>
          </p:cNvPr>
          <p:cNvSpPr>
            <a:spLocks noGrp="1"/>
          </p:cNvSpPr>
          <p:nvPr>
            <p:ph type="sldNum" sz="quarter" idx="5"/>
          </p:nvPr>
        </p:nvSpPr>
        <p:spPr/>
        <p:txBody>
          <a:bodyPr/>
          <a:lstStyle/>
          <a:p>
            <a:fld id="{2EBA3C1D-CC65-0A4B-9AAD-D9AB7BB5ED65}" type="slidenum">
              <a:rPr lang="en-US" smtClean="0"/>
              <a:t>5</a:t>
            </a:fld>
            <a:endParaRPr lang="en-US"/>
          </a:p>
        </p:txBody>
      </p:sp>
    </p:spTree>
    <p:extLst>
      <p:ext uri="{BB962C8B-B14F-4D97-AF65-F5344CB8AC3E}">
        <p14:creationId xmlns:p14="http://schemas.microsoft.com/office/powerpoint/2010/main" val="357804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9E063-4F24-ABFF-EB07-F3FB98997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D3DAB-D4B3-0B96-6CCA-A2EDDBC83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A85D0-117C-6843-AEAC-B35767EC2B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F4EDC-B16C-4A11-6544-64681F60794F}"/>
              </a:ext>
            </a:extLst>
          </p:cNvPr>
          <p:cNvSpPr>
            <a:spLocks noGrp="1"/>
          </p:cNvSpPr>
          <p:nvPr>
            <p:ph type="sldNum" sz="quarter" idx="5"/>
          </p:nvPr>
        </p:nvSpPr>
        <p:spPr/>
        <p:txBody>
          <a:bodyPr/>
          <a:lstStyle/>
          <a:p>
            <a:fld id="{2EBA3C1D-CC65-0A4B-9AAD-D9AB7BB5ED65}" type="slidenum">
              <a:rPr lang="en-US" smtClean="0"/>
              <a:t>6</a:t>
            </a:fld>
            <a:endParaRPr lang="en-US"/>
          </a:p>
        </p:txBody>
      </p:sp>
    </p:spTree>
    <p:extLst>
      <p:ext uri="{BB962C8B-B14F-4D97-AF65-F5344CB8AC3E}">
        <p14:creationId xmlns:p14="http://schemas.microsoft.com/office/powerpoint/2010/main" val="263451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DECAF-D3E3-6464-C7AE-5E72A927A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17CA5-E534-2030-C09E-FE32107A4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F7D85-48B7-C7EF-C595-FFA25E8B4B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E38793D-5D24-B916-39F5-5DEFCBABCFCE}"/>
              </a:ext>
            </a:extLst>
          </p:cNvPr>
          <p:cNvSpPr>
            <a:spLocks noGrp="1"/>
          </p:cNvSpPr>
          <p:nvPr>
            <p:ph type="sldNum" sz="quarter" idx="5"/>
          </p:nvPr>
        </p:nvSpPr>
        <p:spPr/>
        <p:txBody>
          <a:bodyPr/>
          <a:lstStyle/>
          <a:p>
            <a:fld id="{2EBA3C1D-CC65-0A4B-9AAD-D9AB7BB5ED65}" type="slidenum">
              <a:rPr lang="en-US" smtClean="0"/>
              <a:t>7</a:t>
            </a:fld>
            <a:endParaRPr lang="en-US"/>
          </a:p>
        </p:txBody>
      </p:sp>
    </p:spTree>
    <p:extLst>
      <p:ext uri="{BB962C8B-B14F-4D97-AF65-F5344CB8AC3E}">
        <p14:creationId xmlns:p14="http://schemas.microsoft.com/office/powerpoint/2010/main" val="394454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BFE6-9C6A-20FA-8FF0-6653C9A53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A4ECA-6204-290B-C868-03BE680F7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B837C-D3F1-78BE-F096-0D0149D03A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6A37BA5-B8E8-D529-676F-6CE5DC4CA835}"/>
              </a:ext>
            </a:extLst>
          </p:cNvPr>
          <p:cNvSpPr>
            <a:spLocks noGrp="1"/>
          </p:cNvSpPr>
          <p:nvPr>
            <p:ph type="sldNum" sz="quarter" idx="5"/>
          </p:nvPr>
        </p:nvSpPr>
        <p:spPr/>
        <p:txBody>
          <a:bodyPr/>
          <a:lstStyle/>
          <a:p>
            <a:fld id="{2EBA3C1D-CC65-0A4B-9AAD-D9AB7BB5ED65}" type="slidenum">
              <a:rPr lang="en-US" smtClean="0"/>
              <a:t>8</a:t>
            </a:fld>
            <a:endParaRPr lang="en-US"/>
          </a:p>
        </p:txBody>
      </p:sp>
    </p:spTree>
    <p:extLst>
      <p:ext uri="{BB962C8B-B14F-4D97-AF65-F5344CB8AC3E}">
        <p14:creationId xmlns:p14="http://schemas.microsoft.com/office/powerpoint/2010/main" val="244503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4E9A3-7716-A40F-5A70-009EC796C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66559-E937-918D-28C6-48B1220A0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6BB0D-DB2C-96D0-4140-263116BACE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31E5C3D-82D5-293F-9F69-A06D115CD0D3}"/>
              </a:ext>
            </a:extLst>
          </p:cNvPr>
          <p:cNvSpPr>
            <a:spLocks noGrp="1"/>
          </p:cNvSpPr>
          <p:nvPr>
            <p:ph type="sldNum" sz="quarter" idx="5"/>
          </p:nvPr>
        </p:nvSpPr>
        <p:spPr/>
        <p:txBody>
          <a:bodyPr/>
          <a:lstStyle/>
          <a:p>
            <a:fld id="{2EBA3C1D-CC65-0A4B-9AAD-D9AB7BB5ED65}" type="slidenum">
              <a:rPr lang="en-US" smtClean="0"/>
              <a:t>9</a:t>
            </a:fld>
            <a:endParaRPr lang="en-US"/>
          </a:p>
        </p:txBody>
      </p:sp>
    </p:spTree>
    <p:extLst>
      <p:ext uri="{BB962C8B-B14F-4D97-AF65-F5344CB8AC3E}">
        <p14:creationId xmlns:p14="http://schemas.microsoft.com/office/powerpoint/2010/main" val="201976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GB"/>
              <a:t>Click to edit Master subtitle style</a:t>
            </a:r>
            <a:endParaRPr lang="en-US"/>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224473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endParaRPr lang="en-US"/>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90898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endParaRPr lang="en-US"/>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122754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endParaRPr lang="en-US"/>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192150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GB"/>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endParaRPr lang="en-US"/>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314382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GB" sz="5400"/>
              <a:t>Click to edit Master title style</a:t>
            </a:r>
            <a:endParaRPr lang="en-US" sz="540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GB">
                <a:solidFill>
                  <a:schemeClr val="accent1"/>
                </a:solidFill>
              </a:rPr>
              <a:t>Click to edit Master subtitle style</a:t>
            </a:r>
            <a:endParaRPr lang="en-US">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endParaRPr lang="en-US"/>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fld id="{E08C4EA3-DA28-5C42-BE24-A3C0F8E6FD5E}" type="datetimeFigureOut">
              <a:rPr lang="en-US" smtClean="0"/>
              <a:t>9/10/2025</a:t>
            </a:fld>
            <a:endParaRPr lang="en-US"/>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EE5F359E-48E6-C142-A437-5DEBF52DE23E}" type="slidenum">
              <a:rPr lang="en-US" smtClean="0"/>
              <a:t>‹#›</a:t>
            </a:fld>
            <a:endParaRPr lang="en-US"/>
          </a:p>
        </p:txBody>
      </p:sp>
    </p:spTree>
    <p:extLst>
      <p:ext uri="{BB962C8B-B14F-4D97-AF65-F5344CB8AC3E}">
        <p14:creationId xmlns:p14="http://schemas.microsoft.com/office/powerpoint/2010/main" val="344486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19A7-8261-5E3C-0638-7F0C4C9FA9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9A6E89-91E2-5030-4756-A7F9A167C4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56C577F-722D-6F2F-CCA5-CEF81415BB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979B8E1-0510-85F8-B337-041F83826845}"/>
              </a:ext>
            </a:extLst>
          </p:cNvPr>
          <p:cNvSpPr>
            <a:spLocks noGrp="1"/>
          </p:cNvSpPr>
          <p:nvPr>
            <p:ph type="dt" sz="half" idx="10"/>
          </p:nvPr>
        </p:nvSpPr>
        <p:spPr/>
        <p:txBody>
          <a:bodyPr/>
          <a:lstStyle/>
          <a:p>
            <a:fld id="{E08C4EA3-DA28-5C42-BE24-A3C0F8E6FD5E}" type="datetimeFigureOut">
              <a:rPr lang="en-US" smtClean="0"/>
              <a:t>9/10/2025</a:t>
            </a:fld>
            <a:endParaRPr lang="en-US"/>
          </a:p>
        </p:txBody>
      </p:sp>
      <p:sp>
        <p:nvSpPr>
          <p:cNvPr id="6" name="Footer Placeholder 5">
            <a:extLst>
              <a:ext uri="{FF2B5EF4-FFF2-40B4-BE49-F238E27FC236}">
                <a16:creationId xmlns:a16="http://schemas.microsoft.com/office/drawing/2014/main" id="{54E7A6B8-D19B-C144-5E9F-AB080CBC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0AB1F-C90E-8C1F-0B05-8253F4388EA6}"/>
              </a:ext>
            </a:extLst>
          </p:cNvPr>
          <p:cNvSpPr>
            <a:spLocks noGrp="1"/>
          </p:cNvSpPr>
          <p:nvPr>
            <p:ph type="sldNum" sz="quarter" idx="12"/>
          </p:nvPr>
        </p:nvSpPr>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22449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GB">
                <a:solidFill>
                  <a:srgbClr val="FFFFFF"/>
                </a:solidFill>
              </a:rPr>
              <a:t>Click to edit Master title style</a:t>
            </a:r>
            <a:endParaRPr lang="en-US">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endParaRPr lang="en-US"/>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141477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GB">
                <a:solidFill>
                  <a:srgbClr val="FFFFFF"/>
                </a:solidFill>
              </a:rPr>
              <a:t>Click to edit Master title style</a:t>
            </a:r>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endParaRPr lang="en-US"/>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GB"/>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29451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GB" sz="6000"/>
              <a:t>Click to edit Master title style</a:t>
            </a:r>
            <a:endParaRPr lang="en-US" sz="600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GB"/>
              <a:t>Click to edit Master subtitle style</a:t>
            </a:r>
            <a:endParaRPr lang="en-US"/>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Tree>
    <p:extLst>
      <p:ext uri="{BB962C8B-B14F-4D97-AF65-F5344CB8AC3E}">
        <p14:creationId xmlns:p14="http://schemas.microsoft.com/office/powerpoint/2010/main" val="175484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88828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3241849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GB">
                <a:solidFill>
                  <a:srgbClr val="FFFFFF"/>
                </a:solidFill>
                <a:effectLst>
                  <a:outerShdw blurRad="38100" dist="38100" dir="2700000" algn="tl">
                    <a:srgbClr val="000000">
                      <a:alpha val="43137"/>
                    </a:srgbClr>
                  </a:outerShdw>
                </a:effectLst>
              </a:rPr>
              <a:t>Click to edit Master title style</a:t>
            </a:r>
            <a:endParaRPr lang="en-US">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GB">
                <a:solidFill>
                  <a:srgbClr val="FFFFFF"/>
                </a:solidFill>
                <a:effectLst>
                  <a:outerShdw blurRad="38100" dist="38100" dir="2700000" algn="tl">
                    <a:srgbClr val="000000">
                      <a:alpha val="43137"/>
                    </a:srgbClr>
                  </a:outerShdw>
                </a:effectLst>
              </a:rPr>
              <a:t>Click to edit Master subtitle style</a:t>
            </a:r>
            <a:endParaRPr lang="en-US">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endParaRPr lang="en-US"/>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fld id="{E08C4EA3-DA28-5C42-BE24-A3C0F8E6FD5E}" type="datetimeFigureOut">
              <a:rPr lang="en-US" smtClean="0"/>
              <a:t>9/10/2025</a:t>
            </a:fld>
            <a:endParaRPr lang="en-US"/>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fld id="{EE5F359E-48E6-C142-A437-5DEBF52DE23E}" type="slidenum">
              <a:rPr lang="en-US" smtClean="0"/>
              <a:t>‹#›</a:t>
            </a:fld>
            <a:endParaRPr lang="en-US"/>
          </a:p>
        </p:txBody>
      </p:sp>
    </p:spTree>
    <p:extLst>
      <p:ext uri="{BB962C8B-B14F-4D97-AF65-F5344CB8AC3E}">
        <p14:creationId xmlns:p14="http://schemas.microsoft.com/office/powerpoint/2010/main" val="124436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endParaRPr lang="en-US"/>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Tree>
    <p:extLst>
      <p:ext uri="{BB962C8B-B14F-4D97-AF65-F5344CB8AC3E}">
        <p14:creationId xmlns:p14="http://schemas.microsoft.com/office/powerpoint/2010/main" val="362004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endParaRPr lang="en-US"/>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fld id="{E08C4EA3-DA28-5C42-BE24-A3C0F8E6FD5E}" type="datetimeFigureOut">
              <a:rPr lang="en-US" smtClean="0"/>
              <a:t>9/10/2025</a:t>
            </a:fld>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fld id="{EE5F359E-48E6-C142-A437-5DEBF52DE23E}" type="slidenum">
              <a:rPr lang="en-US" smtClean="0"/>
              <a:t>‹#›</a:t>
            </a:fld>
            <a:endParaRPr lang="en-US"/>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r>
              <a:rPr lang="en-GB"/>
              <a:t>Click icon to add picture</a:t>
            </a:r>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r>
              <a:rPr lang="en-GB"/>
              <a:t>Click icon to add picture</a:t>
            </a:r>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r>
              <a:rPr lang="en-GB"/>
              <a:t>Click icon to add picture</a:t>
            </a:r>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r>
              <a:rPr lang="en-GB"/>
              <a:t>Click icon to add picture</a:t>
            </a:r>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156515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fld id="{E08C4EA3-DA28-5C42-BE24-A3C0F8E6FD5E}" type="datetimeFigureOut">
              <a:rPr lang="en-US" smtClean="0"/>
              <a:t>9/10/2025</a:t>
            </a:fld>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EE5F359E-48E6-C142-A437-5DEBF52DE23E}" type="slidenum">
              <a:rPr lang="en-US" smtClean="0"/>
              <a:t>‹#›</a:t>
            </a:fld>
            <a:endParaRPr lang="en-US"/>
          </a:p>
        </p:txBody>
      </p:sp>
    </p:spTree>
    <p:extLst>
      <p:ext uri="{BB962C8B-B14F-4D97-AF65-F5344CB8AC3E}">
        <p14:creationId xmlns:p14="http://schemas.microsoft.com/office/powerpoint/2010/main" val="3375603213"/>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9" r:id="rId15"/>
  </p:sldLayoutIdLst>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8" Type="http://schemas.openxmlformats.org/officeDocument/2006/relationships/hyperlink" Target="http://www.bigredbook.com/" TargetMode="External"/><Relationship Id="rId3" Type="http://schemas.openxmlformats.org/officeDocument/2006/relationships/image" Target="../media/image1.jpeg"/><Relationship Id="rId7" Type="http://schemas.openxmlformats.org/officeDocument/2006/relationships/hyperlink" Target="http://www.bigredcloud.com/"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pic>
        <p:nvPicPr>
          <p:cNvPr id="20" name="Picture 19" descr="A person using a calculator&#10;&#10;AI-generated content may be incorrect.">
            <a:extLst>
              <a:ext uri="{FF2B5EF4-FFF2-40B4-BE49-F238E27FC236}">
                <a16:creationId xmlns:a16="http://schemas.microsoft.com/office/drawing/2014/main" id="{FD4D3590-A5B4-3CB9-5F2E-DA0C47A278AF}"/>
              </a:ext>
            </a:extLst>
          </p:cNvPr>
          <p:cNvPicPr>
            <a:picLocks noChangeAspect="1"/>
          </p:cNvPicPr>
          <p:nvPr/>
        </p:nvPicPr>
        <p:blipFill>
          <a:blip r:embed="rId6"/>
          <a:stretch>
            <a:fillRect/>
          </a:stretch>
        </p:blipFill>
        <p:spPr>
          <a:xfrm>
            <a:off x="5068888" y="0"/>
            <a:ext cx="7123111" cy="6858000"/>
          </a:xfrm>
          <a:prstGeom prst="rect">
            <a:avLst/>
          </a:prstGeom>
        </p:spPr>
      </p:pic>
      <p:sp>
        <p:nvSpPr>
          <p:cNvPr id="2" name="Title 1">
            <a:extLst>
              <a:ext uri="{FF2B5EF4-FFF2-40B4-BE49-F238E27FC236}">
                <a16:creationId xmlns:a16="http://schemas.microsoft.com/office/drawing/2014/main" id="{8140F72B-B1E7-95E1-0BB3-EC5B573C3381}"/>
              </a:ext>
            </a:extLst>
          </p:cNvPr>
          <p:cNvSpPr>
            <a:spLocks noGrp="1"/>
          </p:cNvSpPr>
          <p:nvPr>
            <p:ph type="title"/>
          </p:nvPr>
        </p:nvSpPr>
        <p:spPr>
          <a:xfrm>
            <a:off x="647700" y="1132880"/>
            <a:ext cx="4052179" cy="2464434"/>
          </a:xfrm>
        </p:spPr>
        <p:txBody>
          <a:bodyPr vert="horz" lIns="91440" tIns="45720" rIns="91440" bIns="45720" rtlCol="0" anchor="t">
            <a:normAutofit fontScale="90000"/>
          </a:bodyPr>
          <a:lstStyle/>
          <a:p>
            <a:r>
              <a:rPr lang="en-US" sz="5400">
                <a:solidFill>
                  <a:srgbClr val="FFFFFF"/>
                </a:solidFill>
              </a:rPr>
              <a:t>My Future Fund</a:t>
            </a:r>
            <a:br>
              <a:rPr lang="en-US" sz="5400" b="1" kern="1200" spc="-40" baseline="0">
                <a:solidFill>
                  <a:srgbClr val="FFFFFF"/>
                </a:solidFill>
                <a:latin typeface="+mj-lt"/>
                <a:ea typeface="+mj-ea"/>
                <a:cs typeface="+mj-cs"/>
              </a:rPr>
            </a:br>
            <a:r>
              <a:rPr lang="en-US" sz="2000" b="0">
                <a:solidFill>
                  <a:srgbClr val="FFFFFF"/>
                </a:solidFill>
              </a:rPr>
              <a:t>Payroll’s Role in Ireland’s New </a:t>
            </a:r>
            <a:br>
              <a:rPr lang="en-US" sz="2000" b="0">
                <a:solidFill>
                  <a:srgbClr val="FFFFFF"/>
                </a:solidFill>
              </a:rPr>
            </a:br>
            <a:r>
              <a:rPr lang="en-US" sz="2000" b="0">
                <a:solidFill>
                  <a:srgbClr val="FFFFFF"/>
                </a:solidFill>
              </a:rPr>
              <a:t>Auto-Enrolment Scheme​</a:t>
            </a:r>
            <a:br>
              <a:rPr lang="en-US" sz="1800" b="0">
                <a:solidFill>
                  <a:srgbClr val="FFFFFF"/>
                </a:solidFill>
              </a:rPr>
            </a:br>
            <a:br>
              <a:rPr lang="en-US" sz="1800" b="0">
                <a:solidFill>
                  <a:srgbClr val="FFFFFF"/>
                </a:solidFill>
              </a:rPr>
            </a:br>
            <a:r>
              <a:rPr lang="en-US" sz="1800" b="0">
                <a:solidFill>
                  <a:srgbClr val="FFFFFF"/>
                </a:solidFill>
              </a:rPr>
              <a:t>10</a:t>
            </a:r>
            <a:r>
              <a:rPr lang="en-US" sz="1800" b="0" baseline="30000">
                <a:solidFill>
                  <a:srgbClr val="FFFFFF"/>
                </a:solidFill>
              </a:rPr>
              <a:t>th</a:t>
            </a:r>
            <a:r>
              <a:rPr lang="en-US" sz="1800" b="0">
                <a:solidFill>
                  <a:srgbClr val="FFFFFF"/>
                </a:solidFill>
              </a:rPr>
              <a:t> September 2025</a:t>
            </a:r>
            <a:endParaRPr lang="en-US" sz="1800" kern="1200" spc="-40" baseline="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C4F09928-0F54-6575-0B01-3677495B0DC0}"/>
              </a:ext>
            </a:extLst>
          </p:cNvPr>
          <p:cNvSpPr>
            <a:spLocks noGrp="1"/>
          </p:cNvSpPr>
          <p:nvPr>
            <p:ph sz="half" idx="2"/>
          </p:nvPr>
        </p:nvSpPr>
        <p:spPr>
          <a:xfrm>
            <a:off x="647700" y="5437501"/>
            <a:ext cx="3945816" cy="780472"/>
          </a:xfrm>
        </p:spPr>
        <p:txBody>
          <a:bodyPr vert="horz" lIns="91440" tIns="45720" rIns="91440" bIns="45720" rtlCol="0" anchor="b">
            <a:normAutofit/>
          </a:bodyPr>
          <a:lstStyle/>
          <a:p>
            <a:pPr marL="0" indent="0">
              <a:lnSpc>
                <a:spcPct val="100000"/>
              </a:lnSpc>
              <a:buNone/>
            </a:pPr>
            <a:r>
              <a:rPr lang="en-US" sz="2200" b="1">
                <a:solidFill>
                  <a:srgbClr val="FFFFFF"/>
                </a:solidFill>
              </a:rPr>
              <a:t>David Meade </a:t>
            </a:r>
            <a:br>
              <a:rPr lang="en-US" sz="2200" b="1">
                <a:solidFill>
                  <a:srgbClr val="FFFFFF"/>
                </a:solidFill>
              </a:rPr>
            </a:br>
            <a:r>
              <a:rPr lang="en-US" sz="1800">
                <a:solidFill>
                  <a:srgbClr val="FFFFFF"/>
                </a:solidFill>
              </a:rPr>
              <a:t>Business Analyst at Big Red Book</a:t>
            </a:r>
            <a:endParaRPr lang="en-US" sz="1800" kern="1200" spc="-20" baseline="0">
              <a:solidFill>
                <a:srgbClr val="FFFFFF"/>
              </a:solidFill>
              <a:latin typeface="+mn-lt"/>
              <a:ea typeface="+mn-ea"/>
              <a:cs typeface="+mn-cs"/>
            </a:endParaRPr>
          </a:p>
        </p:txBody>
      </p:sp>
      <p:pic>
        <p:nvPicPr>
          <p:cNvPr id="17" name="Picture 16" descr="A logo with black text&#10;&#10;AI-generated content may be incorrect.">
            <a:extLst>
              <a:ext uri="{FF2B5EF4-FFF2-40B4-BE49-F238E27FC236}">
                <a16:creationId xmlns:a16="http://schemas.microsoft.com/office/drawing/2014/main" id="{C75D0132-DE6F-7FD1-3D0C-54ED3D81BE39}"/>
              </a:ext>
            </a:extLst>
          </p:cNvPr>
          <p:cNvPicPr>
            <a:picLocks noChangeAspect="1"/>
          </p:cNvPicPr>
          <p:nvPr/>
        </p:nvPicPr>
        <p:blipFill>
          <a:blip r:embed="rId7"/>
          <a:stretch>
            <a:fillRect/>
          </a:stretch>
        </p:blipFill>
        <p:spPr>
          <a:xfrm>
            <a:off x="8962432" y="5137728"/>
            <a:ext cx="3229567" cy="1720272"/>
          </a:xfrm>
          <a:prstGeom prst="rect">
            <a:avLst/>
          </a:prstGeom>
        </p:spPr>
      </p:pic>
      <p:pic>
        <p:nvPicPr>
          <p:cNvPr id="7" name="Picture 6" descr="A person wearing glasses and a sweater&#10;&#10;AI-generated content may be incorrect.">
            <a:extLst>
              <a:ext uri="{FF2B5EF4-FFF2-40B4-BE49-F238E27FC236}">
                <a16:creationId xmlns:a16="http://schemas.microsoft.com/office/drawing/2014/main" id="{288404C6-EE9A-A251-C317-97AB5A628FB1}"/>
              </a:ext>
            </a:extLst>
          </p:cNvPr>
          <p:cNvPicPr>
            <a:picLocks noChangeAspect="1"/>
          </p:cNvPicPr>
          <p:nvPr/>
        </p:nvPicPr>
        <p:blipFill>
          <a:blip r:embed="rId8"/>
          <a:stretch>
            <a:fillRect/>
          </a:stretch>
        </p:blipFill>
        <p:spPr>
          <a:xfrm>
            <a:off x="754063" y="4611702"/>
            <a:ext cx="693738" cy="825799"/>
          </a:xfrm>
          <a:prstGeom prst="rect">
            <a:avLst/>
          </a:prstGeom>
        </p:spPr>
      </p:pic>
      <p:pic>
        <p:nvPicPr>
          <p:cNvPr id="13" name="ssvid.net--Background-Music-for-Presentations-Speeches-Lectures-and-Videos-12">
            <a:hlinkClick r:id="" action="ppaction://media"/>
            <a:extLst>
              <a:ext uri="{FF2B5EF4-FFF2-40B4-BE49-F238E27FC236}">
                <a16:creationId xmlns:a16="http://schemas.microsoft.com/office/drawing/2014/main" id="{2E7A0B63-A08C-E728-80DE-D212C7C4D6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7765" y="276435"/>
            <a:ext cx="282365" cy="282365"/>
          </a:xfrm>
          <a:prstGeom prst="rect">
            <a:avLst/>
          </a:prstGeom>
        </p:spPr>
      </p:pic>
      <p:grpSp>
        <p:nvGrpSpPr>
          <p:cNvPr id="24" name="Group 23">
            <a:extLst>
              <a:ext uri="{FF2B5EF4-FFF2-40B4-BE49-F238E27FC236}">
                <a16:creationId xmlns:a16="http://schemas.microsoft.com/office/drawing/2014/main" id="{F23F8276-F934-48E7-A541-0B7168BCAB60}"/>
              </a:ext>
            </a:extLst>
          </p:cNvPr>
          <p:cNvGrpSpPr/>
          <p:nvPr/>
        </p:nvGrpSpPr>
        <p:grpSpPr>
          <a:xfrm>
            <a:off x="782639" y="701676"/>
            <a:ext cx="1108074" cy="373182"/>
            <a:chOff x="754064" y="701676"/>
            <a:chExt cx="1108074" cy="373182"/>
          </a:xfrm>
        </p:grpSpPr>
        <p:sp>
          <p:nvSpPr>
            <p:cNvPr id="23" name="Rectangle: Diagonal Corners Rounded 22">
              <a:extLst>
                <a:ext uri="{FF2B5EF4-FFF2-40B4-BE49-F238E27FC236}">
                  <a16:creationId xmlns:a16="http://schemas.microsoft.com/office/drawing/2014/main" id="{4EE52684-9685-5F75-8BD0-C9387A3C0FC2}"/>
                </a:ext>
              </a:extLst>
            </p:cNvPr>
            <p:cNvSpPr/>
            <p:nvPr/>
          </p:nvSpPr>
          <p:spPr>
            <a:xfrm>
              <a:off x="754064" y="701676"/>
              <a:ext cx="1108074" cy="37318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C6118A88-106F-CDB2-6DDB-229560835C2E}"/>
                </a:ext>
              </a:extLst>
            </p:cNvPr>
            <p:cNvSpPr txBox="1"/>
            <p:nvPr/>
          </p:nvSpPr>
          <p:spPr>
            <a:xfrm>
              <a:off x="773319" y="734378"/>
              <a:ext cx="1069564" cy="307777"/>
            </a:xfrm>
            <a:prstGeom prst="rect">
              <a:avLst/>
            </a:prstGeom>
            <a:noFill/>
          </p:spPr>
          <p:txBody>
            <a:bodyPr wrap="square">
              <a:spAutoFit/>
            </a:bodyPr>
            <a:lstStyle/>
            <a:p>
              <a:pPr algn="ctr"/>
              <a:r>
                <a:rPr lang="en-US" sz="1400" b="1"/>
                <a:t>WEBINAR</a:t>
              </a:r>
              <a:endParaRPr lang="en-IE" sz="1400" b="1"/>
            </a:p>
          </p:txBody>
        </p:sp>
      </p:grpSp>
    </p:spTree>
    <p:extLst>
      <p:ext uri="{BB962C8B-B14F-4D97-AF65-F5344CB8AC3E}">
        <p14:creationId xmlns:p14="http://schemas.microsoft.com/office/powerpoint/2010/main" val="3891192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3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2A1-A593-ECCA-624A-0153856AD2B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8F4ACFB-F4EC-48C5-6CAA-C16F3D9E2830}"/>
              </a:ext>
            </a:extLst>
          </p:cNvPr>
          <p:cNvSpPr>
            <a:spLocks noGrp="1"/>
          </p:cNvSpPr>
          <p:nvPr>
            <p:ph type="title"/>
          </p:nvPr>
        </p:nvSpPr>
        <p:spPr>
          <a:xfrm>
            <a:off x="807079" y="790087"/>
            <a:ext cx="7447921" cy="1508613"/>
          </a:xfrm>
        </p:spPr>
        <p:txBody>
          <a:bodyPr vert="horz" lIns="91440" tIns="45720" rIns="91440" bIns="45720" rtlCol="0" anchor="ctr">
            <a:normAutofit/>
          </a:bodyPr>
          <a:lstStyle/>
          <a:p>
            <a:r>
              <a:rPr lang="en-US">
                <a:solidFill>
                  <a:srgbClr val="A73431"/>
                </a:solidFill>
              </a:rPr>
              <a:t>Can Employees Suspend Auto-Enrolment?</a:t>
            </a:r>
            <a:endParaRPr lang="en-US" sz="2400" b="0">
              <a:solidFill>
                <a:srgbClr val="A73431"/>
              </a:solidFill>
            </a:endParaRPr>
          </a:p>
        </p:txBody>
      </p:sp>
      <p:sp>
        <p:nvSpPr>
          <p:cNvPr id="10" name="Content Placeholder 3">
            <a:extLst>
              <a:ext uri="{FF2B5EF4-FFF2-40B4-BE49-F238E27FC236}">
                <a16:creationId xmlns:a16="http://schemas.microsoft.com/office/drawing/2014/main" id="{215F5318-546A-1CDE-7E47-E927ABC379D1}"/>
              </a:ext>
            </a:extLst>
          </p:cNvPr>
          <p:cNvSpPr>
            <a:spLocks noGrp="1"/>
          </p:cNvSpPr>
          <p:nvPr>
            <p:ph sz="half" idx="1"/>
          </p:nvPr>
        </p:nvSpPr>
        <p:spPr>
          <a:xfrm>
            <a:off x="807079" y="2260601"/>
            <a:ext cx="6927222" cy="3771899"/>
          </a:xfrm>
        </p:spPr>
        <p:txBody>
          <a:bodyPr vert="horz" lIns="91440" tIns="45720" rIns="91440" bIns="45720" rtlCol="0" anchor="ctr">
            <a:normAutofit/>
          </a:bodyPr>
          <a:lstStyle/>
          <a:p>
            <a:pPr>
              <a:lnSpc>
                <a:spcPct val="100000"/>
              </a:lnSpc>
            </a:pPr>
            <a:r>
              <a:rPr lang="en-US" sz="1800"/>
              <a:t>Employees can suspend contributions at any time outside of the initial six-month mandatory participation period.</a:t>
            </a:r>
          </a:p>
          <a:p>
            <a:pPr>
              <a:lnSpc>
                <a:spcPct val="100000"/>
              </a:lnSpc>
            </a:pPr>
            <a:r>
              <a:rPr lang="en-US" sz="1800"/>
              <a:t>Suspension can last from 1 to 2 years.</a:t>
            </a:r>
          </a:p>
          <a:p>
            <a:pPr>
              <a:lnSpc>
                <a:spcPct val="100000"/>
              </a:lnSpc>
            </a:pPr>
            <a:r>
              <a:rPr lang="en-US" sz="1800"/>
              <a:t>No refunds will be given — contributions remain in the pot, treated as a break in payments.</a:t>
            </a:r>
          </a:p>
          <a:p>
            <a:pPr>
              <a:lnSpc>
                <a:spcPct val="100000"/>
              </a:lnSpc>
            </a:pPr>
            <a:r>
              <a:rPr lang="en-US" sz="1800"/>
              <a:t>Once suspended, employees cannot resume contributing for a minimum of 1 year.</a:t>
            </a:r>
          </a:p>
        </p:txBody>
      </p:sp>
      <p:pic>
        <p:nvPicPr>
          <p:cNvPr id="2" name="Content Placeholder 5">
            <a:extLst>
              <a:ext uri="{FF2B5EF4-FFF2-40B4-BE49-F238E27FC236}">
                <a16:creationId xmlns:a16="http://schemas.microsoft.com/office/drawing/2014/main" id="{50BA025C-34C5-09A0-1FA6-A2806CFA0794}"/>
              </a:ext>
            </a:extLst>
          </p:cNvPr>
          <p:cNvPicPr>
            <a:picLocks noChangeAspect="1"/>
          </p:cNvPicPr>
          <p:nvPr/>
        </p:nvPicPr>
        <p:blipFill>
          <a:blip r:embed="rId3"/>
          <a:srcRect r="27185"/>
          <a:stretch>
            <a:fillRect/>
          </a:stretch>
        </p:blipFill>
        <p:spPr>
          <a:xfrm>
            <a:off x="8858250" y="0"/>
            <a:ext cx="3333750" cy="6867525"/>
          </a:xfrm>
          <a:prstGeom prst="rect">
            <a:avLst/>
          </a:prstGeom>
        </p:spPr>
      </p:pic>
    </p:spTree>
    <p:extLst>
      <p:ext uri="{BB962C8B-B14F-4D97-AF65-F5344CB8AC3E}">
        <p14:creationId xmlns:p14="http://schemas.microsoft.com/office/powerpoint/2010/main" val="32902470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875BB-BB80-FFA9-5429-E777A217819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B13A29D-38E6-B6BF-0E48-DFC886782E05}"/>
              </a:ext>
            </a:extLst>
          </p:cNvPr>
          <p:cNvSpPr>
            <a:spLocks noGrp="1"/>
          </p:cNvSpPr>
          <p:nvPr>
            <p:ph type="title"/>
          </p:nvPr>
        </p:nvSpPr>
        <p:spPr>
          <a:xfrm>
            <a:off x="4190999" y="624987"/>
            <a:ext cx="6565901" cy="1508613"/>
          </a:xfrm>
        </p:spPr>
        <p:txBody>
          <a:bodyPr vert="horz" lIns="91440" tIns="45720" rIns="91440" bIns="45720" rtlCol="0" anchor="ctr">
            <a:normAutofit/>
          </a:bodyPr>
          <a:lstStyle/>
          <a:p>
            <a:r>
              <a:rPr lang="en-US">
                <a:solidFill>
                  <a:srgbClr val="A73431"/>
                </a:solidFill>
              </a:rPr>
              <a:t>Big Red Book Payroll’s Role</a:t>
            </a:r>
            <a:endParaRPr lang="en-US" sz="2400" b="0">
              <a:solidFill>
                <a:srgbClr val="A73431"/>
              </a:solidFill>
            </a:endParaRPr>
          </a:p>
        </p:txBody>
      </p:sp>
      <p:sp>
        <p:nvSpPr>
          <p:cNvPr id="10" name="Content Placeholder 3">
            <a:extLst>
              <a:ext uri="{FF2B5EF4-FFF2-40B4-BE49-F238E27FC236}">
                <a16:creationId xmlns:a16="http://schemas.microsoft.com/office/drawing/2014/main" id="{728C65F4-0B21-61AB-72F8-B0E5CC7688E9}"/>
              </a:ext>
            </a:extLst>
          </p:cNvPr>
          <p:cNvSpPr>
            <a:spLocks noGrp="1"/>
          </p:cNvSpPr>
          <p:nvPr>
            <p:ph sz="half" idx="1"/>
          </p:nvPr>
        </p:nvSpPr>
        <p:spPr>
          <a:xfrm>
            <a:off x="4190999" y="2273301"/>
            <a:ext cx="7302501" cy="4127499"/>
          </a:xfrm>
        </p:spPr>
        <p:txBody>
          <a:bodyPr vert="horz" lIns="91440" tIns="45720" rIns="91440" bIns="45720" rtlCol="0" anchor="ctr">
            <a:normAutofit/>
          </a:bodyPr>
          <a:lstStyle/>
          <a:p>
            <a:pPr>
              <a:lnSpc>
                <a:spcPct val="100000"/>
              </a:lnSpc>
            </a:pPr>
            <a:r>
              <a:rPr lang="en-US" sz="1800"/>
              <a:t>Big Red Book Payroll will allow users to check if any employees are enrolled via an </a:t>
            </a:r>
            <a:r>
              <a:rPr lang="en-US" sz="1800" b="1"/>
              <a:t>AEPN Lookup feature</a:t>
            </a:r>
            <a:r>
              <a:rPr lang="en-US" sz="1800"/>
              <a:t> (similar to the RPN Lookup).</a:t>
            </a:r>
          </a:p>
          <a:p>
            <a:pPr>
              <a:lnSpc>
                <a:spcPct val="100000"/>
              </a:lnSpc>
            </a:pPr>
            <a:r>
              <a:rPr lang="en-US" sz="1800"/>
              <a:t>Once an employee is confirmed as eligible via AEPN, the deduction will be automatically applied each time a timesheet is processed.</a:t>
            </a:r>
          </a:p>
          <a:p>
            <a:pPr>
              <a:lnSpc>
                <a:spcPct val="100000"/>
              </a:lnSpc>
            </a:pPr>
            <a:r>
              <a:rPr lang="en-US" sz="1800"/>
              <a:t>If an employee becomes ineligible, they will be excluded only once the AEPN Lookup returns that status.</a:t>
            </a:r>
          </a:p>
          <a:p>
            <a:pPr>
              <a:lnSpc>
                <a:spcPct val="100000"/>
              </a:lnSpc>
            </a:pPr>
            <a:r>
              <a:rPr lang="en-US" sz="1800"/>
              <a:t>The flow for making Payroll Submissions will include the option to also make the required Auto Enrolment Submissions.</a:t>
            </a:r>
          </a:p>
          <a:p>
            <a:pPr>
              <a:lnSpc>
                <a:spcPct val="100000"/>
              </a:lnSpc>
            </a:pPr>
            <a:r>
              <a:rPr lang="en-US" sz="1800"/>
              <a:t>Payroll will also provide the ability to run checks on previous submissions to NAERSA, similar to the ROS Checks for Revenue submissions.</a:t>
            </a:r>
          </a:p>
        </p:txBody>
      </p:sp>
      <p:pic>
        <p:nvPicPr>
          <p:cNvPr id="2" name="Content Placeholder 5">
            <a:extLst>
              <a:ext uri="{FF2B5EF4-FFF2-40B4-BE49-F238E27FC236}">
                <a16:creationId xmlns:a16="http://schemas.microsoft.com/office/drawing/2014/main" id="{DACD1F5B-168E-0C51-47F4-1578D9565305}"/>
              </a:ext>
            </a:extLst>
          </p:cNvPr>
          <p:cNvPicPr>
            <a:picLocks noChangeAspect="1"/>
          </p:cNvPicPr>
          <p:nvPr/>
        </p:nvPicPr>
        <p:blipFill>
          <a:blip r:embed="rId3"/>
          <a:srcRect l="18698" r="3186"/>
          <a:stretch>
            <a:fillRect/>
          </a:stretch>
        </p:blipFill>
        <p:spPr>
          <a:xfrm>
            <a:off x="0" y="-13319"/>
            <a:ext cx="3581400" cy="6871319"/>
          </a:xfrm>
          <a:prstGeom prst="rect">
            <a:avLst/>
          </a:prstGeom>
        </p:spPr>
      </p:pic>
      <p:pic>
        <p:nvPicPr>
          <p:cNvPr id="4" name="Picture 3" descr="A red and white logo&#10;&#10;AI-generated content may be incorrect.">
            <a:extLst>
              <a:ext uri="{FF2B5EF4-FFF2-40B4-BE49-F238E27FC236}">
                <a16:creationId xmlns:a16="http://schemas.microsoft.com/office/drawing/2014/main" id="{C45F8806-8679-D809-C820-3C68EECB42A1}"/>
              </a:ext>
            </a:extLst>
          </p:cNvPr>
          <p:cNvPicPr>
            <a:picLocks noChangeAspect="1"/>
          </p:cNvPicPr>
          <p:nvPr/>
        </p:nvPicPr>
        <p:blipFill>
          <a:blip r:embed="rId4"/>
          <a:stretch>
            <a:fillRect/>
          </a:stretch>
        </p:blipFill>
        <p:spPr>
          <a:xfrm>
            <a:off x="8506883" y="1008876"/>
            <a:ext cx="948268" cy="740834"/>
          </a:xfrm>
          <a:prstGeom prst="rect">
            <a:avLst/>
          </a:prstGeom>
        </p:spPr>
      </p:pic>
    </p:spTree>
    <p:extLst>
      <p:ext uri="{BB962C8B-B14F-4D97-AF65-F5344CB8AC3E}">
        <p14:creationId xmlns:p14="http://schemas.microsoft.com/office/powerpoint/2010/main" val="6323784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C9F8-4902-0701-6586-E57C459565A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CE650AF-7170-BA04-4DB0-E03198291979}"/>
              </a:ext>
            </a:extLst>
          </p:cNvPr>
          <p:cNvSpPr>
            <a:spLocks noGrp="1"/>
          </p:cNvSpPr>
          <p:nvPr>
            <p:ph type="title"/>
          </p:nvPr>
        </p:nvSpPr>
        <p:spPr>
          <a:xfrm>
            <a:off x="807079" y="624987"/>
            <a:ext cx="7447921" cy="1508613"/>
          </a:xfrm>
        </p:spPr>
        <p:txBody>
          <a:bodyPr vert="horz" lIns="91440" tIns="45720" rIns="91440" bIns="45720" rtlCol="0" anchor="ctr">
            <a:normAutofit/>
          </a:bodyPr>
          <a:lstStyle/>
          <a:p>
            <a:r>
              <a:rPr lang="en-US">
                <a:solidFill>
                  <a:srgbClr val="A73431"/>
                </a:solidFill>
              </a:rPr>
              <a:t>How Will Contributions Be Paid to NAERSA?</a:t>
            </a:r>
            <a:endParaRPr lang="en-US" sz="2400" b="0">
              <a:solidFill>
                <a:srgbClr val="A73431"/>
              </a:solidFill>
            </a:endParaRPr>
          </a:p>
        </p:txBody>
      </p:sp>
      <p:sp>
        <p:nvSpPr>
          <p:cNvPr id="10" name="Content Placeholder 3">
            <a:extLst>
              <a:ext uri="{FF2B5EF4-FFF2-40B4-BE49-F238E27FC236}">
                <a16:creationId xmlns:a16="http://schemas.microsoft.com/office/drawing/2014/main" id="{3C1EEDF7-F9CC-5E98-F05C-B887DD32A3D1}"/>
              </a:ext>
            </a:extLst>
          </p:cNvPr>
          <p:cNvSpPr>
            <a:spLocks noGrp="1"/>
          </p:cNvSpPr>
          <p:nvPr>
            <p:ph sz="half" idx="1"/>
          </p:nvPr>
        </p:nvSpPr>
        <p:spPr>
          <a:xfrm>
            <a:off x="807078" y="2336800"/>
            <a:ext cx="7943222" cy="3975100"/>
          </a:xfrm>
        </p:spPr>
        <p:txBody>
          <a:bodyPr vert="horz" lIns="91440" tIns="45720" rIns="91440" bIns="45720" rtlCol="0" anchor="ctr">
            <a:normAutofit/>
          </a:bodyPr>
          <a:lstStyle/>
          <a:p>
            <a:pPr>
              <a:lnSpc>
                <a:spcPct val="100000"/>
              </a:lnSpc>
            </a:pPr>
            <a:r>
              <a:rPr lang="en-US" sz="1800" dirty="0"/>
              <a:t>Big Red Book Payroll will send the amounts for the employee and employer contributions via submission to </a:t>
            </a:r>
            <a:r>
              <a:rPr lang="en-US" sz="1800" b="1" dirty="0"/>
              <a:t>NAERSA.</a:t>
            </a:r>
            <a:endParaRPr lang="en-US" sz="1800" dirty="0"/>
          </a:p>
          <a:p>
            <a:pPr>
              <a:lnSpc>
                <a:spcPct val="100000"/>
              </a:lnSpc>
            </a:pPr>
            <a:r>
              <a:rPr lang="en-US" sz="1800" dirty="0"/>
              <a:t>After submission, employers will pay these contributions directly to NAERSA.</a:t>
            </a:r>
          </a:p>
          <a:p>
            <a:pPr lvl="1">
              <a:lnSpc>
                <a:spcPct val="100000"/>
              </a:lnSpc>
            </a:pPr>
            <a:r>
              <a:rPr lang="en-US" sz="1800" dirty="0"/>
              <a:t>Payment methods will include options such as variable direct debit, set up via the NAERSA employer portal.</a:t>
            </a:r>
          </a:p>
          <a:p>
            <a:pPr>
              <a:lnSpc>
                <a:spcPct val="100000"/>
              </a:lnSpc>
            </a:pPr>
            <a:r>
              <a:rPr lang="en-US" sz="1800" dirty="0"/>
              <a:t>Payment becomes due with each auto-enrolment submission.</a:t>
            </a:r>
          </a:p>
          <a:p>
            <a:pPr marL="0" indent="0">
              <a:lnSpc>
                <a:spcPct val="100000"/>
              </a:lnSpc>
              <a:buNone/>
            </a:pPr>
            <a:r>
              <a:rPr lang="en-US" sz="1800" b="1" dirty="0"/>
              <a:t>⚠️ Note: </a:t>
            </a:r>
            <a:r>
              <a:rPr lang="en-IE" sz="1800" dirty="0"/>
              <a:t>This differs from settling Tax, USC and PRSI liabilities by a particular date each month. </a:t>
            </a:r>
          </a:p>
          <a:p>
            <a:pPr marL="0" indent="0">
              <a:lnSpc>
                <a:spcPct val="100000"/>
              </a:lnSpc>
              <a:buNone/>
            </a:pPr>
            <a:endParaRPr lang="en-US" sz="1800" i="1" dirty="0"/>
          </a:p>
        </p:txBody>
      </p:sp>
      <p:pic>
        <p:nvPicPr>
          <p:cNvPr id="2" name="Content Placeholder 5">
            <a:extLst>
              <a:ext uri="{FF2B5EF4-FFF2-40B4-BE49-F238E27FC236}">
                <a16:creationId xmlns:a16="http://schemas.microsoft.com/office/drawing/2014/main" id="{683773AA-4A56-42F7-767C-923708CE3FA1}"/>
              </a:ext>
            </a:extLst>
          </p:cNvPr>
          <p:cNvPicPr>
            <a:picLocks noChangeAspect="1"/>
          </p:cNvPicPr>
          <p:nvPr/>
        </p:nvPicPr>
        <p:blipFill>
          <a:blip r:embed="rId3"/>
          <a:srcRect l="18750" r="18750"/>
          <a:stretch/>
        </p:blipFill>
        <p:spPr>
          <a:xfrm>
            <a:off x="9302750" y="0"/>
            <a:ext cx="2921000" cy="6858000"/>
          </a:xfrm>
          <a:prstGeom prst="rect">
            <a:avLst/>
          </a:prstGeom>
        </p:spPr>
      </p:pic>
    </p:spTree>
    <p:extLst>
      <p:ext uri="{BB962C8B-B14F-4D97-AF65-F5344CB8AC3E}">
        <p14:creationId xmlns:p14="http://schemas.microsoft.com/office/powerpoint/2010/main" val="8458532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EDBAA-6CD7-675D-0154-838B6AEA7B2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9D020BF-4877-5A81-7A57-8AA794175E3D}"/>
              </a:ext>
            </a:extLst>
          </p:cNvPr>
          <p:cNvSpPr>
            <a:spLocks noGrp="1"/>
          </p:cNvSpPr>
          <p:nvPr>
            <p:ph type="title"/>
          </p:nvPr>
        </p:nvSpPr>
        <p:spPr>
          <a:xfrm>
            <a:off x="4190999" y="624987"/>
            <a:ext cx="6565901" cy="1508613"/>
          </a:xfrm>
        </p:spPr>
        <p:txBody>
          <a:bodyPr vert="horz" lIns="91440" tIns="45720" rIns="91440" bIns="45720" rtlCol="0" anchor="ctr">
            <a:normAutofit/>
          </a:bodyPr>
          <a:lstStyle/>
          <a:p>
            <a:r>
              <a:rPr lang="en-US">
                <a:solidFill>
                  <a:srgbClr val="A73431"/>
                </a:solidFill>
              </a:rPr>
              <a:t>Corrections to NAERSA Submissions</a:t>
            </a:r>
            <a:endParaRPr lang="en-US" sz="2400" b="0">
              <a:solidFill>
                <a:srgbClr val="A73431"/>
              </a:solidFill>
            </a:endParaRPr>
          </a:p>
        </p:txBody>
      </p:sp>
      <p:sp>
        <p:nvSpPr>
          <p:cNvPr id="10" name="Content Placeholder 3">
            <a:extLst>
              <a:ext uri="{FF2B5EF4-FFF2-40B4-BE49-F238E27FC236}">
                <a16:creationId xmlns:a16="http://schemas.microsoft.com/office/drawing/2014/main" id="{25EF34EC-3526-DDB7-453A-9A6DF247B7A9}"/>
              </a:ext>
            </a:extLst>
          </p:cNvPr>
          <p:cNvSpPr>
            <a:spLocks noGrp="1"/>
          </p:cNvSpPr>
          <p:nvPr>
            <p:ph sz="half" idx="1"/>
          </p:nvPr>
        </p:nvSpPr>
        <p:spPr>
          <a:xfrm>
            <a:off x="4190999" y="2273301"/>
            <a:ext cx="7302501" cy="3809999"/>
          </a:xfrm>
        </p:spPr>
        <p:txBody>
          <a:bodyPr vert="horz" lIns="91440" tIns="45720" rIns="91440" bIns="45720" rtlCol="0" anchor="ctr">
            <a:normAutofit/>
          </a:bodyPr>
          <a:lstStyle/>
          <a:p>
            <a:pPr>
              <a:lnSpc>
                <a:spcPct val="100000"/>
              </a:lnSpc>
            </a:pPr>
            <a:r>
              <a:rPr lang="en-US" sz="1800"/>
              <a:t>Alterations to records submitted to NAERSA will not follow the same correction process as Revenue.</a:t>
            </a:r>
          </a:p>
          <a:p>
            <a:pPr>
              <a:lnSpc>
                <a:spcPct val="100000"/>
              </a:lnSpc>
            </a:pPr>
            <a:r>
              <a:rPr lang="en-US" sz="1800"/>
              <a:t>NAERSA will only accept changes to contribution submissions up to 18:30 on the participant’s pay date.</a:t>
            </a:r>
          </a:p>
          <a:p>
            <a:pPr>
              <a:lnSpc>
                <a:spcPct val="100000"/>
              </a:lnSpc>
            </a:pPr>
            <a:r>
              <a:rPr lang="en-US" sz="1800"/>
              <a:t>Any attempts to alter records after 18:30 will not be accepted.</a:t>
            </a:r>
          </a:p>
          <a:p>
            <a:pPr lvl="1">
              <a:lnSpc>
                <a:spcPct val="100000"/>
              </a:lnSpc>
            </a:pPr>
            <a:r>
              <a:rPr lang="en-US" sz="1800"/>
              <a:t>After this time, NAERSA will commence the relevant collection processes.</a:t>
            </a:r>
          </a:p>
          <a:p>
            <a:pPr>
              <a:lnSpc>
                <a:spcPct val="100000"/>
              </a:lnSpc>
            </a:pPr>
            <a:r>
              <a:rPr lang="en-US" sz="1800"/>
              <a:t>This ensures monies will be transferred to Investment Managers as soon as possible to ensure participants’ </a:t>
            </a:r>
            <a:r>
              <a:rPr lang="en-US" sz="1800" err="1"/>
              <a:t>MyFutureFund</a:t>
            </a:r>
            <a:r>
              <a:rPr lang="en-US" sz="1800"/>
              <a:t> pots have the best opportunity to grow.</a:t>
            </a:r>
          </a:p>
        </p:txBody>
      </p:sp>
      <p:pic>
        <p:nvPicPr>
          <p:cNvPr id="2" name="Content Placeholder 5">
            <a:extLst>
              <a:ext uri="{FF2B5EF4-FFF2-40B4-BE49-F238E27FC236}">
                <a16:creationId xmlns:a16="http://schemas.microsoft.com/office/drawing/2014/main" id="{7509E57F-89D5-6F60-043D-767FE13016F8}"/>
              </a:ext>
            </a:extLst>
          </p:cNvPr>
          <p:cNvPicPr>
            <a:picLocks noChangeAspect="1"/>
          </p:cNvPicPr>
          <p:nvPr/>
        </p:nvPicPr>
        <p:blipFill>
          <a:blip r:embed="rId3"/>
          <a:srcRect r="23038"/>
          <a:stretch>
            <a:fillRect/>
          </a:stretch>
        </p:blipFill>
        <p:spPr>
          <a:xfrm>
            <a:off x="0" y="-1"/>
            <a:ext cx="3517899" cy="6858001"/>
          </a:xfrm>
          <a:prstGeom prst="rect">
            <a:avLst/>
          </a:prstGeom>
        </p:spPr>
      </p:pic>
    </p:spTree>
    <p:extLst>
      <p:ext uri="{BB962C8B-B14F-4D97-AF65-F5344CB8AC3E}">
        <p14:creationId xmlns:p14="http://schemas.microsoft.com/office/powerpoint/2010/main" val="203411441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CEE7-EF77-E33C-4885-0587FCB840A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6DEAF11-79A6-EDE4-34B4-73625CAA1961}"/>
              </a:ext>
            </a:extLst>
          </p:cNvPr>
          <p:cNvSpPr>
            <a:spLocks noGrp="1"/>
          </p:cNvSpPr>
          <p:nvPr>
            <p:ph type="title"/>
          </p:nvPr>
        </p:nvSpPr>
        <p:spPr>
          <a:xfrm>
            <a:off x="807079" y="624987"/>
            <a:ext cx="7447921" cy="1508613"/>
          </a:xfrm>
        </p:spPr>
        <p:txBody>
          <a:bodyPr vert="horz" lIns="91440" tIns="45720" rIns="91440" bIns="45720" rtlCol="0" anchor="ctr">
            <a:normAutofit/>
          </a:bodyPr>
          <a:lstStyle/>
          <a:p>
            <a:r>
              <a:rPr lang="en-US">
                <a:solidFill>
                  <a:srgbClr val="A73431"/>
                </a:solidFill>
              </a:rPr>
              <a:t>Employer Considerations</a:t>
            </a:r>
            <a:endParaRPr lang="en-US" sz="2400" b="0">
              <a:solidFill>
                <a:srgbClr val="A73431"/>
              </a:solidFill>
            </a:endParaRPr>
          </a:p>
        </p:txBody>
      </p:sp>
      <p:sp>
        <p:nvSpPr>
          <p:cNvPr id="10" name="Content Placeholder 3">
            <a:extLst>
              <a:ext uri="{FF2B5EF4-FFF2-40B4-BE49-F238E27FC236}">
                <a16:creationId xmlns:a16="http://schemas.microsoft.com/office/drawing/2014/main" id="{1AABA3E8-F881-DBB2-F026-D38DA2CF7257}"/>
              </a:ext>
            </a:extLst>
          </p:cNvPr>
          <p:cNvSpPr>
            <a:spLocks noGrp="1"/>
          </p:cNvSpPr>
          <p:nvPr>
            <p:ph sz="half" idx="1"/>
          </p:nvPr>
        </p:nvSpPr>
        <p:spPr>
          <a:xfrm>
            <a:off x="819778" y="2425700"/>
            <a:ext cx="7181222" cy="3238500"/>
          </a:xfrm>
        </p:spPr>
        <p:txBody>
          <a:bodyPr vert="horz" lIns="91440" tIns="45720" rIns="91440" bIns="45720" rtlCol="0" anchor="ctr">
            <a:normAutofit/>
          </a:bodyPr>
          <a:lstStyle/>
          <a:p>
            <a:pPr marL="0" indent="0">
              <a:buNone/>
            </a:pPr>
            <a:r>
              <a:rPr lang="en-US" sz="1800" b="1"/>
              <a:t>If availing of Auto-Enrolment for employees:</a:t>
            </a:r>
            <a:br>
              <a:rPr lang="en-US" sz="1800"/>
            </a:br>
            <a:endParaRPr lang="en-US" sz="1800"/>
          </a:p>
          <a:p>
            <a:r>
              <a:rPr lang="en-US" sz="1800"/>
              <a:t>Low administrative burden</a:t>
            </a:r>
          </a:p>
          <a:p>
            <a:r>
              <a:rPr lang="en-US" sz="1800"/>
              <a:t>No need to engage pension fund providers/managers</a:t>
            </a:r>
          </a:p>
          <a:p>
            <a:r>
              <a:rPr lang="en-US" sz="1800"/>
              <a:t>Must still offer a </a:t>
            </a:r>
            <a:r>
              <a:rPr lang="en-US" sz="1800" b="1"/>
              <a:t>PRSA</a:t>
            </a:r>
          </a:p>
          <a:p>
            <a:pPr lvl="1"/>
            <a:r>
              <a:rPr lang="en-US" sz="1800"/>
              <a:t>Employees taking up this PRSA will become ineligible for Auto-Enrolment</a:t>
            </a:r>
          </a:p>
        </p:txBody>
      </p:sp>
      <p:pic>
        <p:nvPicPr>
          <p:cNvPr id="3" name="Picture 2" descr="A person sitting at a table&#10;&#10;AI-generated content may be incorrect.">
            <a:extLst>
              <a:ext uri="{FF2B5EF4-FFF2-40B4-BE49-F238E27FC236}">
                <a16:creationId xmlns:a16="http://schemas.microsoft.com/office/drawing/2014/main" id="{F1A794BC-2A22-A418-5060-6C265D1B01CB}"/>
              </a:ext>
            </a:extLst>
          </p:cNvPr>
          <p:cNvPicPr>
            <a:picLocks noChangeAspect="1"/>
          </p:cNvPicPr>
          <p:nvPr/>
        </p:nvPicPr>
        <p:blipFill>
          <a:blip r:embed="rId3"/>
          <a:stretch>
            <a:fillRect/>
          </a:stretch>
        </p:blipFill>
        <p:spPr>
          <a:xfrm>
            <a:off x="8179403" y="0"/>
            <a:ext cx="4014924" cy="6858000"/>
          </a:xfrm>
          <a:prstGeom prst="rect">
            <a:avLst/>
          </a:prstGeom>
        </p:spPr>
      </p:pic>
    </p:spTree>
    <p:extLst>
      <p:ext uri="{BB962C8B-B14F-4D97-AF65-F5344CB8AC3E}">
        <p14:creationId xmlns:p14="http://schemas.microsoft.com/office/powerpoint/2010/main" val="146735294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44C7E-DC31-7352-A4D2-600D1D423F4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921BCD4-5433-C3BD-78E1-4DB1CB4516D6}"/>
              </a:ext>
            </a:extLst>
          </p:cNvPr>
          <p:cNvSpPr>
            <a:spLocks noGrp="1"/>
          </p:cNvSpPr>
          <p:nvPr>
            <p:ph type="title"/>
          </p:nvPr>
        </p:nvSpPr>
        <p:spPr>
          <a:xfrm>
            <a:off x="807079" y="624987"/>
            <a:ext cx="7447921" cy="1508613"/>
          </a:xfrm>
        </p:spPr>
        <p:txBody>
          <a:bodyPr vert="horz" lIns="91440" tIns="45720" rIns="91440" bIns="45720" rtlCol="0" anchor="ctr">
            <a:normAutofit/>
          </a:bodyPr>
          <a:lstStyle/>
          <a:p>
            <a:r>
              <a:rPr lang="en-US">
                <a:solidFill>
                  <a:srgbClr val="A73431"/>
                </a:solidFill>
              </a:rPr>
              <a:t>Employer Considerations</a:t>
            </a:r>
            <a:endParaRPr lang="en-US" sz="2400" b="0">
              <a:solidFill>
                <a:srgbClr val="A73431"/>
              </a:solidFill>
            </a:endParaRPr>
          </a:p>
        </p:txBody>
      </p:sp>
      <p:sp>
        <p:nvSpPr>
          <p:cNvPr id="10" name="Content Placeholder 3">
            <a:extLst>
              <a:ext uri="{FF2B5EF4-FFF2-40B4-BE49-F238E27FC236}">
                <a16:creationId xmlns:a16="http://schemas.microsoft.com/office/drawing/2014/main" id="{92ABF5F7-E3A7-2997-FD96-23D8563C2E60}"/>
              </a:ext>
            </a:extLst>
          </p:cNvPr>
          <p:cNvSpPr>
            <a:spLocks noGrp="1"/>
          </p:cNvSpPr>
          <p:nvPr>
            <p:ph sz="half" idx="1"/>
          </p:nvPr>
        </p:nvSpPr>
        <p:spPr>
          <a:xfrm>
            <a:off x="819778" y="2425700"/>
            <a:ext cx="7181222" cy="3238500"/>
          </a:xfrm>
        </p:spPr>
        <p:txBody>
          <a:bodyPr vert="horz" lIns="91440" tIns="45720" rIns="91440" bIns="45720" rtlCol="0" anchor="ctr">
            <a:normAutofit/>
          </a:bodyPr>
          <a:lstStyle/>
          <a:p>
            <a:pPr marL="0" indent="0">
              <a:buNone/>
            </a:pPr>
            <a:r>
              <a:rPr lang="en-US" sz="1800" b="1"/>
              <a:t>Scheme administration:</a:t>
            </a:r>
          </a:p>
          <a:p>
            <a:pPr marL="0" indent="0">
              <a:buNone/>
            </a:pPr>
            <a:endParaRPr lang="en-US" sz="1800" b="1"/>
          </a:p>
          <a:p>
            <a:r>
              <a:rPr lang="en-US" sz="1800"/>
              <a:t>NAERSA will determine employee eligibility and applicable rates</a:t>
            </a:r>
          </a:p>
          <a:p>
            <a:r>
              <a:rPr lang="en-US" sz="1800" b="1"/>
              <a:t>Big Red Book Payroll </a:t>
            </a:r>
            <a:r>
              <a:rPr lang="en-US" sz="1800"/>
              <a:t>will use NAERSA data to handle calculations and statutory submissions</a:t>
            </a:r>
          </a:p>
          <a:p>
            <a:r>
              <a:rPr lang="en-US" sz="1800"/>
              <a:t>No pay = no employer contribution</a:t>
            </a:r>
          </a:p>
          <a:p>
            <a:r>
              <a:rPr lang="en-US" sz="1800"/>
              <a:t>Employer contributions are </a:t>
            </a:r>
            <a:r>
              <a:rPr lang="en-US" sz="1800" b="1"/>
              <a:t>deductible for corporation tax</a:t>
            </a:r>
          </a:p>
        </p:txBody>
      </p:sp>
      <p:pic>
        <p:nvPicPr>
          <p:cNvPr id="3" name="Content Placeholder 5">
            <a:extLst>
              <a:ext uri="{FF2B5EF4-FFF2-40B4-BE49-F238E27FC236}">
                <a16:creationId xmlns:a16="http://schemas.microsoft.com/office/drawing/2014/main" id="{512CADCD-3237-1388-FA4B-7D72CCA49D0C}"/>
              </a:ext>
            </a:extLst>
          </p:cNvPr>
          <p:cNvPicPr>
            <a:picLocks noChangeAspect="1"/>
          </p:cNvPicPr>
          <p:nvPr/>
        </p:nvPicPr>
        <p:blipFill>
          <a:blip r:embed="rId3"/>
          <a:srcRect t="1938" b="1938"/>
          <a:stretch/>
        </p:blipFill>
        <p:spPr>
          <a:xfrm>
            <a:off x="8178800" y="0"/>
            <a:ext cx="4013200" cy="6858000"/>
          </a:xfrm>
          <a:prstGeom prst="rect">
            <a:avLst/>
          </a:prstGeom>
        </p:spPr>
      </p:pic>
    </p:spTree>
    <p:extLst>
      <p:ext uri="{BB962C8B-B14F-4D97-AF65-F5344CB8AC3E}">
        <p14:creationId xmlns:p14="http://schemas.microsoft.com/office/powerpoint/2010/main" val="140984771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9604-E5EE-4FB9-4E7C-E4F945B9D0C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048E3E9-0D7D-8062-CD04-545C41FEFE75}"/>
              </a:ext>
            </a:extLst>
          </p:cNvPr>
          <p:cNvSpPr>
            <a:spLocks noGrp="1"/>
          </p:cNvSpPr>
          <p:nvPr>
            <p:ph type="title"/>
          </p:nvPr>
        </p:nvSpPr>
        <p:spPr>
          <a:xfrm>
            <a:off x="807079" y="624987"/>
            <a:ext cx="7447921" cy="1508613"/>
          </a:xfrm>
        </p:spPr>
        <p:txBody>
          <a:bodyPr vert="horz" lIns="91440" tIns="45720" rIns="91440" bIns="45720" rtlCol="0" anchor="ctr">
            <a:normAutofit/>
          </a:bodyPr>
          <a:lstStyle/>
          <a:p>
            <a:r>
              <a:rPr lang="en-US">
                <a:solidFill>
                  <a:srgbClr val="A73431"/>
                </a:solidFill>
              </a:rPr>
              <a:t>Employer Considerations</a:t>
            </a:r>
            <a:endParaRPr lang="en-US" sz="2400" b="0">
              <a:solidFill>
                <a:srgbClr val="A73431"/>
              </a:solidFill>
            </a:endParaRPr>
          </a:p>
        </p:txBody>
      </p:sp>
      <p:sp>
        <p:nvSpPr>
          <p:cNvPr id="10" name="Content Placeholder 3">
            <a:extLst>
              <a:ext uri="{FF2B5EF4-FFF2-40B4-BE49-F238E27FC236}">
                <a16:creationId xmlns:a16="http://schemas.microsoft.com/office/drawing/2014/main" id="{D9FAC1BD-22B0-EC68-6A34-79780C82EB96}"/>
              </a:ext>
            </a:extLst>
          </p:cNvPr>
          <p:cNvSpPr>
            <a:spLocks noGrp="1"/>
          </p:cNvSpPr>
          <p:nvPr>
            <p:ph sz="half" idx="1"/>
          </p:nvPr>
        </p:nvSpPr>
        <p:spPr>
          <a:xfrm>
            <a:off x="819778" y="2425700"/>
            <a:ext cx="7181222" cy="3238500"/>
          </a:xfrm>
        </p:spPr>
        <p:txBody>
          <a:bodyPr vert="horz" lIns="91440" tIns="45720" rIns="91440" bIns="45720" rtlCol="0" anchor="ctr">
            <a:normAutofit/>
          </a:bodyPr>
          <a:lstStyle/>
          <a:p>
            <a:pPr marL="0" indent="0">
              <a:buNone/>
            </a:pPr>
            <a:r>
              <a:rPr lang="en-US" sz="1800" b="1"/>
              <a:t>Other considerations:</a:t>
            </a:r>
          </a:p>
          <a:p>
            <a:pPr marL="0" indent="0">
              <a:buNone/>
            </a:pPr>
            <a:endParaRPr lang="en-US" sz="1800" b="1"/>
          </a:p>
          <a:p>
            <a:r>
              <a:rPr lang="en-US" sz="1800"/>
              <a:t>Employers wishing to implement an occupational pension to avoid auto-enrolment must ensure pension reporting via payroll is in place </a:t>
            </a:r>
            <a:r>
              <a:rPr lang="en-US" sz="1800" b="1"/>
              <a:t>well in advance</a:t>
            </a:r>
            <a:r>
              <a:rPr lang="en-US" sz="1800"/>
              <a:t> of Go-Live</a:t>
            </a:r>
          </a:p>
          <a:p>
            <a:r>
              <a:rPr lang="en-US" sz="1800"/>
              <a:t>Cutoff date (likely November) – exact date </a:t>
            </a:r>
            <a:r>
              <a:rPr lang="en-US" sz="1800" b="1"/>
              <a:t>TBC</a:t>
            </a:r>
          </a:p>
        </p:txBody>
      </p:sp>
      <p:pic>
        <p:nvPicPr>
          <p:cNvPr id="3" name="Content Placeholder 5">
            <a:extLst>
              <a:ext uri="{FF2B5EF4-FFF2-40B4-BE49-F238E27FC236}">
                <a16:creationId xmlns:a16="http://schemas.microsoft.com/office/drawing/2014/main" id="{A62CD0FF-A219-5373-69FF-214138B7AF99}"/>
              </a:ext>
            </a:extLst>
          </p:cNvPr>
          <p:cNvPicPr>
            <a:picLocks noChangeAspect="1"/>
          </p:cNvPicPr>
          <p:nvPr/>
        </p:nvPicPr>
        <p:blipFill>
          <a:blip r:embed="rId3"/>
          <a:srcRect l="5922" r="5922"/>
          <a:stretch/>
        </p:blipFill>
        <p:spPr>
          <a:xfrm>
            <a:off x="8178800" y="0"/>
            <a:ext cx="4013200" cy="6858000"/>
          </a:xfrm>
          <a:prstGeom prst="rect">
            <a:avLst/>
          </a:prstGeom>
        </p:spPr>
      </p:pic>
    </p:spTree>
    <p:extLst>
      <p:ext uri="{BB962C8B-B14F-4D97-AF65-F5344CB8AC3E}">
        <p14:creationId xmlns:p14="http://schemas.microsoft.com/office/powerpoint/2010/main" val="22916433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4FDD-ED77-19C1-DBB4-108A48518FF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F58A2AA-534A-CAEA-A201-8F8879F7AC0B}"/>
              </a:ext>
            </a:extLst>
          </p:cNvPr>
          <p:cNvSpPr>
            <a:spLocks noGrp="1"/>
          </p:cNvSpPr>
          <p:nvPr>
            <p:ph type="title"/>
          </p:nvPr>
        </p:nvSpPr>
        <p:spPr>
          <a:xfrm>
            <a:off x="4190999" y="624987"/>
            <a:ext cx="7302501" cy="1508613"/>
          </a:xfrm>
        </p:spPr>
        <p:txBody>
          <a:bodyPr vert="horz" lIns="91440" tIns="45720" rIns="91440" bIns="45720" rtlCol="0" anchor="ctr">
            <a:normAutofit/>
          </a:bodyPr>
          <a:lstStyle/>
          <a:p>
            <a:r>
              <a:rPr lang="en-US">
                <a:solidFill>
                  <a:srgbClr val="A73431"/>
                </a:solidFill>
              </a:rPr>
              <a:t>Pre-Implementation Review</a:t>
            </a:r>
            <a:endParaRPr lang="en-US" sz="2400" b="0">
              <a:solidFill>
                <a:srgbClr val="A73431"/>
              </a:solidFill>
            </a:endParaRPr>
          </a:p>
        </p:txBody>
      </p:sp>
      <p:sp>
        <p:nvSpPr>
          <p:cNvPr id="10" name="Content Placeholder 3">
            <a:extLst>
              <a:ext uri="{FF2B5EF4-FFF2-40B4-BE49-F238E27FC236}">
                <a16:creationId xmlns:a16="http://schemas.microsoft.com/office/drawing/2014/main" id="{15ECF4AB-C10F-A32D-2E96-73A1B5D428F9}"/>
              </a:ext>
            </a:extLst>
          </p:cNvPr>
          <p:cNvSpPr>
            <a:spLocks noGrp="1"/>
          </p:cNvSpPr>
          <p:nvPr>
            <p:ph sz="half" idx="1"/>
          </p:nvPr>
        </p:nvSpPr>
        <p:spPr>
          <a:xfrm>
            <a:off x="4190999" y="2273301"/>
            <a:ext cx="7302501" cy="3809999"/>
          </a:xfrm>
        </p:spPr>
        <p:txBody>
          <a:bodyPr vert="horz" lIns="91440" tIns="45720" rIns="91440" bIns="45720" rtlCol="0" anchor="ctr">
            <a:normAutofit/>
          </a:bodyPr>
          <a:lstStyle/>
          <a:p>
            <a:pPr>
              <a:lnSpc>
                <a:spcPct val="100000"/>
              </a:lnSpc>
            </a:pPr>
            <a:r>
              <a:rPr lang="en-US" sz="1800"/>
              <a:t>Identify employees </a:t>
            </a:r>
            <a:r>
              <a:rPr lang="en-US" sz="1800" b="1"/>
              <a:t>aged 23–60 </a:t>
            </a:r>
            <a:r>
              <a:rPr lang="en-US" sz="1800"/>
              <a:t>earning </a:t>
            </a:r>
            <a:r>
              <a:rPr lang="en-US" sz="1800" b="1"/>
              <a:t>€20,000+ </a:t>
            </a:r>
            <a:r>
              <a:rPr lang="en-US" sz="1800"/>
              <a:t>who are not already in a qualifying payroll-linked pension.</a:t>
            </a:r>
          </a:p>
          <a:p>
            <a:pPr>
              <a:lnSpc>
                <a:spcPct val="100000"/>
              </a:lnSpc>
            </a:pPr>
            <a:r>
              <a:rPr lang="en-US" sz="1800"/>
              <a:t>Review </a:t>
            </a:r>
            <a:r>
              <a:rPr lang="en-US" sz="1800" b="1"/>
              <a:t>exemptions</a:t>
            </a:r>
            <a:r>
              <a:rPr lang="en-US" sz="1800"/>
              <a:t> on offer (e.g., existing occupational schemes, PRSAs with payroll contributions).</a:t>
            </a:r>
          </a:p>
          <a:p>
            <a:pPr lvl="1">
              <a:lnSpc>
                <a:spcPct val="100000"/>
              </a:lnSpc>
            </a:pPr>
            <a:r>
              <a:rPr lang="en-US" sz="1800"/>
              <a:t>If you offer an occupational pension after 6 months’ service, employees may still be auto-enrolled during their first 6 months.</a:t>
            </a:r>
          </a:p>
          <a:p>
            <a:pPr>
              <a:lnSpc>
                <a:spcPct val="100000"/>
              </a:lnSpc>
            </a:pPr>
            <a:r>
              <a:rPr lang="en-US" sz="1800"/>
              <a:t>Understand </a:t>
            </a:r>
            <a:r>
              <a:rPr lang="en-US" sz="1800" b="1"/>
              <a:t>opt-in rules </a:t>
            </a:r>
            <a:r>
              <a:rPr lang="en-US" sz="1800"/>
              <a:t>for employees under 23, over 60, or earning less than €20,000 per year.</a:t>
            </a:r>
          </a:p>
        </p:txBody>
      </p:sp>
      <p:pic>
        <p:nvPicPr>
          <p:cNvPr id="2" name="Content Placeholder 5">
            <a:extLst>
              <a:ext uri="{FF2B5EF4-FFF2-40B4-BE49-F238E27FC236}">
                <a16:creationId xmlns:a16="http://schemas.microsoft.com/office/drawing/2014/main" id="{ADAEED27-5B9C-7EE4-A23F-C9436670F55E}"/>
              </a:ext>
            </a:extLst>
          </p:cNvPr>
          <p:cNvPicPr>
            <a:picLocks noChangeAspect="1"/>
          </p:cNvPicPr>
          <p:nvPr/>
        </p:nvPicPr>
        <p:blipFill>
          <a:blip r:embed="rId3"/>
          <a:srcRect l="22484" r="1079"/>
          <a:stretch>
            <a:fillRect/>
          </a:stretch>
        </p:blipFill>
        <p:spPr>
          <a:xfrm>
            <a:off x="0" y="0"/>
            <a:ext cx="3494699" cy="6858000"/>
          </a:xfrm>
          <a:prstGeom prst="rect">
            <a:avLst/>
          </a:prstGeom>
        </p:spPr>
      </p:pic>
    </p:spTree>
    <p:extLst>
      <p:ext uri="{BB962C8B-B14F-4D97-AF65-F5344CB8AC3E}">
        <p14:creationId xmlns:p14="http://schemas.microsoft.com/office/powerpoint/2010/main" val="17974630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5BAA7-48FC-F81C-83B4-D767C4ECD73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E91ED65-D325-72FE-408E-E10599E381BF}"/>
              </a:ext>
            </a:extLst>
          </p:cNvPr>
          <p:cNvSpPr>
            <a:spLocks noGrp="1"/>
          </p:cNvSpPr>
          <p:nvPr>
            <p:ph type="title"/>
          </p:nvPr>
        </p:nvSpPr>
        <p:spPr>
          <a:xfrm>
            <a:off x="4190999" y="624987"/>
            <a:ext cx="6565901" cy="1508613"/>
          </a:xfrm>
        </p:spPr>
        <p:txBody>
          <a:bodyPr vert="horz" lIns="91440" tIns="45720" rIns="91440" bIns="45720" rtlCol="0" anchor="ctr">
            <a:normAutofit/>
          </a:bodyPr>
          <a:lstStyle/>
          <a:p>
            <a:r>
              <a:rPr lang="en-US">
                <a:solidFill>
                  <a:srgbClr val="A73431"/>
                </a:solidFill>
              </a:rPr>
              <a:t>Financial &amp; Strategic Preparation</a:t>
            </a:r>
            <a:endParaRPr lang="en-US" sz="2400" b="0">
              <a:solidFill>
                <a:srgbClr val="A73431"/>
              </a:solidFill>
            </a:endParaRPr>
          </a:p>
        </p:txBody>
      </p:sp>
      <p:sp>
        <p:nvSpPr>
          <p:cNvPr id="10" name="Content Placeholder 3">
            <a:extLst>
              <a:ext uri="{FF2B5EF4-FFF2-40B4-BE49-F238E27FC236}">
                <a16:creationId xmlns:a16="http://schemas.microsoft.com/office/drawing/2014/main" id="{32ADE121-4C46-3C42-B87B-DFAB4B374A38}"/>
              </a:ext>
            </a:extLst>
          </p:cNvPr>
          <p:cNvSpPr>
            <a:spLocks noGrp="1"/>
          </p:cNvSpPr>
          <p:nvPr>
            <p:ph sz="half" idx="1"/>
          </p:nvPr>
        </p:nvSpPr>
        <p:spPr>
          <a:xfrm>
            <a:off x="4190999" y="2273301"/>
            <a:ext cx="7302501" cy="3809999"/>
          </a:xfrm>
        </p:spPr>
        <p:txBody>
          <a:bodyPr vert="horz" lIns="91440" tIns="45720" rIns="91440" bIns="45720" rtlCol="0" anchor="ctr">
            <a:normAutofit/>
          </a:bodyPr>
          <a:lstStyle/>
          <a:p>
            <a:pPr>
              <a:lnSpc>
                <a:spcPct val="100000"/>
              </a:lnSpc>
            </a:pPr>
            <a:r>
              <a:rPr lang="en-US" sz="1800"/>
              <a:t>Discuss options with internal and external advisors.</a:t>
            </a:r>
          </a:p>
          <a:p>
            <a:pPr>
              <a:lnSpc>
                <a:spcPct val="100000"/>
              </a:lnSpc>
            </a:pPr>
            <a:r>
              <a:rPr lang="en-US" sz="1800"/>
              <a:t>Consider the cost of offering occupational pensions to all employees versus Auto-Enrolment.</a:t>
            </a:r>
          </a:p>
          <a:p>
            <a:pPr>
              <a:lnSpc>
                <a:spcPct val="100000"/>
              </a:lnSpc>
            </a:pPr>
            <a:r>
              <a:rPr lang="en-US" sz="1800"/>
              <a:t>Forecast the financial impact of phased employer contributions:</a:t>
            </a:r>
          </a:p>
          <a:p>
            <a:pPr lvl="1">
              <a:lnSpc>
                <a:spcPct val="100000"/>
              </a:lnSpc>
            </a:pPr>
            <a:r>
              <a:rPr lang="en-US" sz="1800"/>
              <a:t>Starting at 1.5%</a:t>
            </a:r>
          </a:p>
          <a:p>
            <a:pPr lvl="1">
              <a:lnSpc>
                <a:spcPct val="100000"/>
              </a:lnSpc>
            </a:pPr>
            <a:r>
              <a:rPr lang="en-US" sz="1800"/>
              <a:t>Rising to 6% by Year 10</a:t>
            </a:r>
          </a:p>
          <a:p>
            <a:pPr>
              <a:lnSpc>
                <a:spcPct val="100000"/>
              </a:lnSpc>
            </a:pPr>
            <a:r>
              <a:rPr lang="en-US" sz="1800"/>
              <a:t>Update payroll budgets accordingly.</a:t>
            </a:r>
          </a:p>
        </p:txBody>
      </p:sp>
      <p:pic>
        <p:nvPicPr>
          <p:cNvPr id="2" name="Content Placeholder 5">
            <a:extLst>
              <a:ext uri="{FF2B5EF4-FFF2-40B4-BE49-F238E27FC236}">
                <a16:creationId xmlns:a16="http://schemas.microsoft.com/office/drawing/2014/main" id="{CC6D8611-E719-C25A-4807-64F075D6F1B5}"/>
              </a:ext>
            </a:extLst>
          </p:cNvPr>
          <p:cNvPicPr>
            <a:picLocks noChangeAspect="1"/>
          </p:cNvPicPr>
          <p:nvPr/>
        </p:nvPicPr>
        <p:blipFill>
          <a:blip r:embed="rId3"/>
          <a:srcRect l="15278" r="8333"/>
          <a:stretch>
            <a:fillRect/>
          </a:stretch>
        </p:blipFill>
        <p:spPr>
          <a:xfrm>
            <a:off x="0" y="0"/>
            <a:ext cx="3492499" cy="6857999"/>
          </a:xfrm>
          <a:prstGeom prst="rect">
            <a:avLst/>
          </a:prstGeom>
        </p:spPr>
      </p:pic>
    </p:spTree>
    <p:extLst>
      <p:ext uri="{BB962C8B-B14F-4D97-AF65-F5344CB8AC3E}">
        <p14:creationId xmlns:p14="http://schemas.microsoft.com/office/powerpoint/2010/main" val="352876576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97DE-0C4C-289E-B3F4-911B72B828A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09BA63C-C3FC-7492-1F56-37DED3AB9BB8}"/>
              </a:ext>
            </a:extLst>
          </p:cNvPr>
          <p:cNvSpPr>
            <a:spLocks noGrp="1"/>
          </p:cNvSpPr>
          <p:nvPr>
            <p:ph type="title"/>
          </p:nvPr>
        </p:nvSpPr>
        <p:spPr>
          <a:xfrm>
            <a:off x="4190999" y="624987"/>
            <a:ext cx="6565901" cy="1508613"/>
          </a:xfrm>
        </p:spPr>
        <p:txBody>
          <a:bodyPr vert="horz" lIns="91440" tIns="45720" rIns="91440" bIns="45720" rtlCol="0" anchor="ctr">
            <a:normAutofit/>
          </a:bodyPr>
          <a:lstStyle/>
          <a:p>
            <a:r>
              <a:rPr lang="en-US">
                <a:solidFill>
                  <a:srgbClr val="A73431"/>
                </a:solidFill>
              </a:rPr>
              <a:t>Registration &amp; Compliance</a:t>
            </a:r>
            <a:endParaRPr lang="en-US" sz="2400" b="0">
              <a:solidFill>
                <a:srgbClr val="A73431"/>
              </a:solidFill>
            </a:endParaRPr>
          </a:p>
        </p:txBody>
      </p:sp>
      <p:sp>
        <p:nvSpPr>
          <p:cNvPr id="10" name="Content Placeholder 3">
            <a:extLst>
              <a:ext uri="{FF2B5EF4-FFF2-40B4-BE49-F238E27FC236}">
                <a16:creationId xmlns:a16="http://schemas.microsoft.com/office/drawing/2014/main" id="{1E3510BE-3288-20D8-12B8-144E608CBC8B}"/>
              </a:ext>
            </a:extLst>
          </p:cNvPr>
          <p:cNvSpPr>
            <a:spLocks noGrp="1"/>
          </p:cNvSpPr>
          <p:nvPr>
            <p:ph sz="half" idx="1"/>
          </p:nvPr>
        </p:nvSpPr>
        <p:spPr>
          <a:xfrm>
            <a:off x="4190999" y="2273301"/>
            <a:ext cx="7302501" cy="3809999"/>
          </a:xfrm>
        </p:spPr>
        <p:txBody>
          <a:bodyPr vert="horz" lIns="91440" tIns="45720" rIns="91440" bIns="45720" rtlCol="0" anchor="ctr">
            <a:normAutofit/>
          </a:bodyPr>
          <a:lstStyle/>
          <a:p>
            <a:pPr>
              <a:lnSpc>
                <a:spcPct val="100000"/>
              </a:lnSpc>
            </a:pPr>
            <a:r>
              <a:rPr lang="en-US" sz="1800"/>
              <a:t>Register with the NAERSA Employer Portal (statutory requirement).</a:t>
            </a:r>
          </a:p>
          <a:p>
            <a:pPr>
              <a:lnSpc>
                <a:spcPct val="100000"/>
              </a:lnSpc>
            </a:pPr>
            <a:r>
              <a:rPr lang="en-US" sz="1800"/>
              <a:t>A secure employer (and agent) portal will be released in Q4 2025 for registration and payment setup.</a:t>
            </a:r>
          </a:p>
          <a:p>
            <a:pPr>
              <a:lnSpc>
                <a:spcPct val="100000"/>
              </a:lnSpc>
            </a:pPr>
            <a:r>
              <a:rPr lang="en-US" sz="1800"/>
              <a:t>Active ROS certs are required to log in.</a:t>
            </a:r>
          </a:p>
          <a:p>
            <a:pPr>
              <a:lnSpc>
                <a:spcPct val="100000"/>
              </a:lnSpc>
            </a:pPr>
            <a:r>
              <a:rPr lang="en-US" sz="1800"/>
              <a:t>A major NAERSA communications campaign will be undertaken in advance.</a:t>
            </a:r>
          </a:p>
        </p:txBody>
      </p:sp>
      <p:pic>
        <p:nvPicPr>
          <p:cNvPr id="2" name="Content Placeholder 5">
            <a:extLst>
              <a:ext uri="{FF2B5EF4-FFF2-40B4-BE49-F238E27FC236}">
                <a16:creationId xmlns:a16="http://schemas.microsoft.com/office/drawing/2014/main" id="{4B9BA855-D5F0-5A41-C28D-EC5646487AF9}"/>
              </a:ext>
            </a:extLst>
          </p:cNvPr>
          <p:cNvPicPr>
            <a:picLocks noChangeAspect="1"/>
          </p:cNvPicPr>
          <p:nvPr/>
        </p:nvPicPr>
        <p:blipFill>
          <a:blip r:embed="rId3"/>
          <a:srcRect l="22527"/>
          <a:stretch>
            <a:fillRect/>
          </a:stretch>
        </p:blipFill>
        <p:spPr>
          <a:xfrm>
            <a:off x="0" y="0"/>
            <a:ext cx="3581400" cy="6857999"/>
          </a:xfrm>
          <a:prstGeom prst="rect">
            <a:avLst/>
          </a:prstGeom>
        </p:spPr>
      </p:pic>
    </p:spTree>
    <p:extLst>
      <p:ext uri="{BB962C8B-B14F-4D97-AF65-F5344CB8AC3E}">
        <p14:creationId xmlns:p14="http://schemas.microsoft.com/office/powerpoint/2010/main" val="31173634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5D641-9B26-B8C1-486F-D49A1EC0A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689BA-5415-2A07-30EC-2EA1D4C9581E}"/>
              </a:ext>
            </a:extLst>
          </p:cNvPr>
          <p:cNvSpPr>
            <a:spLocks noGrp="1"/>
          </p:cNvSpPr>
          <p:nvPr>
            <p:ph type="title"/>
          </p:nvPr>
        </p:nvSpPr>
        <p:spPr>
          <a:xfrm>
            <a:off x="711201" y="627639"/>
            <a:ext cx="5842309" cy="871801"/>
          </a:xfrm>
        </p:spPr>
        <p:txBody>
          <a:bodyPr vert="horz" lIns="91440" tIns="45720" rIns="91440" bIns="45720" rtlCol="0" anchor="ctr">
            <a:normAutofit/>
          </a:bodyPr>
          <a:lstStyle/>
          <a:p>
            <a:r>
              <a:rPr lang="en-IE">
                <a:solidFill>
                  <a:srgbClr val="A73431"/>
                </a:solidFill>
              </a:rPr>
              <a:t>Before we start…..​</a:t>
            </a:r>
            <a:endParaRPr lang="en-US" sz="2400" b="0">
              <a:solidFill>
                <a:srgbClr val="A73431"/>
              </a:solidFill>
            </a:endParaRPr>
          </a:p>
        </p:txBody>
      </p:sp>
      <p:sp>
        <p:nvSpPr>
          <p:cNvPr id="4" name="Content Placeholder 3">
            <a:extLst>
              <a:ext uri="{FF2B5EF4-FFF2-40B4-BE49-F238E27FC236}">
                <a16:creationId xmlns:a16="http://schemas.microsoft.com/office/drawing/2014/main" id="{9BE87427-8B43-3E41-EDE0-0306E049B75F}"/>
              </a:ext>
            </a:extLst>
          </p:cNvPr>
          <p:cNvSpPr>
            <a:spLocks noGrp="1"/>
          </p:cNvSpPr>
          <p:nvPr>
            <p:ph sz="half" idx="1"/>
          </p:nvPr>
        </p:nvSpPr>
        <p:spPr>
          <a:xfrm>
            <a:off x="711200" y="1574801"/>
            <a:ext cx="7632699" cy="4711700"/>
          </a:xfrm>
        </p:spPr>
        <p:txBody>
          <a:bodyPr vert="horz" lIns="91440" tIns="45720" rIns="91440" bIns="45720" rtlCol="0" anchor="ctr">
            <a:normAutofit lnSpcReduction="10000"/>
          </a:bodyPr>
          <a:lstStyle/>
          <a:p>
            <a:pPr>
              <a:lnSpc>
                <a:spcPct val="100000"/>
              </a:lnSpc>
            </a:pPr>
            <a:r>
              <a:rPr lang="en-US" sz="1800" b="1" dirty="0"/>
              <a:t>Recording: </a:t>
            </a:r>
            <a:r>
              <a:rPr lang="en-US" sz="1800" dirty="0"/>
              <a:t>This session will be recorded and shared, including the slides, after the webinar.</a:t>
            </a:r>
          </a:p>
          <a:p>
            <a:pPr>
              <a:lnSpc>
                <a:spcPct val="100000"/>
              </a:lnSpc>
            </a:pPr>
            <a:r>
              <a:rPr lang="en-US" sz="1800" b="1" dirty="0"/>
              <a:t>Q&amp;A: </a:t>
            </a:r>
            <a:r>
              <a:rPr lang="en-US" sz="1800" dirty="0"/>
              <a:t>Please use the Q&amp;A button to submit your questions. Our team will be answering live during the session, and all answered questions will be visible to everyone. All Q&amp;As will be shared after the webinar also.</a:t>
            </a:r>
          </a:p>
          <a:p>
            <a:pPr>
              <a:lnSpc>
                <a:spcPct val="100000"/>
              </a:lnSpc>
            </a:pPr>
            <a:r>
              <a:rPr lang="en-US" sz="1800" b="1" dirty="0"/>
              <a:t>Scope: </a:t>
            </a:r>
            <a:r>
              <a:rPr lang="en-US" sz="1800" dirty="0"/>
              <a:t>We are not NAERSA or DSP and cannot answer every query — particularly those about individual circumstances or why certain rules are in place.</a:t>
            </a:r>
          </a:p>
          <a:p>
            <a:pPr>
              <a:lnSpc>
                <a:spcPct val="100000"/>
              </a:lnSpc>
            </a:pPr>
            <a:r>
              <a:rPr lang="en-US" sz="1800" b="1" dirty="0"/>
              <a:t>Focus: </a:t>
            </a:r>
            <a:r>
              <a:rPr lang="en-US" sz="1800" dirty="0"/>
              <a:t>Today’s webinar will cover the basics of the Auto Enrolment scheme and </a:t>
            </a:r>
            <a:r>
              <a:rPr lang="en-US" sz="1800" dirty="0" err="1"/>
              <a:t>MyFutureFund</a:t>
            </a:r>
            <a:r>
              <a:rPr lang="en-US" sz="1800" dirty="0"/>
              <a:t>, what you can expect, and how Big Red Book Payroll will help make the process simple and straight forward.</a:t>
            </a:r>
          </a:p>
          <a:p>
            <a:pPr>
              <a:lnSpc>
                <a:spcPct val="100000"/>
              </a:lnSpc>
            </a:pPr>
            <a:r>
              <a:rPr lang="en-US" sz="1800" b="1" dirty="0"/>
              <a:t>Disclaimer: </a:t>
            </a:r>
            <a:r>
              <a:rPr lang="en-US" sz="1800" dirty="0"/>
              <a:t>We may share suggestions, but for company decisions, please always seek professional advice from an accountant, pension advisor, or financial advisor.</a:t>
            </a:r>
          </a:p>
        </p:txBody>
      </p:sp>
      <p:pic>
        <p:nvPicPr>
          <p:cNvPr id="3" name="Content Placeholder 5">
            <a:extLst>
              <a:ext uri="{FF2B5EF4-FFF2-40B4-BE49-F238E27FC236}">
                <a16:creationId xmlns:a16="http://schemas.microsoft.com/office/drawing/2014/main" id="{968E212F-416E-2ADE-F6C5-0F449AAF0C13}"/>
              </a:ext>
            </a:extLst>
          </p:cNvPr>
          <p:cNvPicPr>
            <a:picLocks noChangeAspect="1"/>
          </p:cNvPicPr>
          <p:nvPr/>
        </p:nvPicPr>
        <p:blipFill>
          <a:blip r:embed="rId3"/>
          <a:srcRect l="16253" r="12673"/>
          <a:stretch>
            <a:fillRect/>
          </a:stretch>
        </p:blipFill>
        <p:spPr>
          <a:xfrm>
            <a:off x="8915400" y="0"/>
            <a:ext cx="3276600" cy="6858000"/>
          </a:xfrm>
          <a:prstGeom prst="rect">
            <a:avLst/>
          </a:prstGeom>
        </p:spPr>
      </p:pic>
    </p:spTree>
    <p:extLst>
      <p:ext uri="{BB962C8B-B14F-4D97-AF65-F5344CB8AC3E}">
        <p14:creationId xmlns:p14="http://schemas.microsoft.com/office/powerpoint/2010/main" val="26300679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BF0D-8977-20BA-6DF1-EFC349703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69396-918B-9E38-9DD9-8BE634461C62}"/>
              </a:ext>
            </a:extLst>
          </p:cNvPr>
          <p:cNvSpPr>
            <a:spLocks noGrp="1"/>
          </p:cNvSpPr>
          <p:nvPr>
            <p:ph type="title"/>
          </p:nvPr>
        </p:nvSpPr>
        <p:spPr>
          <a:xfrm>
            <a:off x="977901" y="892380"/>
            <a:ext cx="6769099" cy="2117519"/>
          </a:xfrm>
        </p:spPr>
        <p:txBody>
          <a:bodyPr vert="horz" lIns="91440" tIns="45720" rIns="91440" bIns="45720" rtlCol="0" anchor="ctr">
            <a:normAutofit/>
          </a:bodyPr>
          <a:lstStyle/>
          <a:p>
            <a:r>
              <a:rPr lang="en-US">
                <a:solidFill>
                  <a:srgbClr val="A73431"/>
                </a:solidFill>
              </a:rPr>
              <a:t>Exceptions for Employers in Financial Difficulty</a:t>
            </a:r>
            <a:endParaRPr lang="en-US" sz="2400" b="0">
              <a:solidFill>
                <a:srgbClr val="A73431"/>
              </a:solidFill>
            </a:endParaRPr>
          </a:p>
        </p:txBody>
      </p:sp>
      <p:sp>
        <p:nvSpPr>
          <p:cNvPr id="4" name="Content Placeholder 3">
            <a:extLst>
              <a:ext uri="{FF2B5EF4-FFF2-40B4-BE49-F238E27FC236}">
                <a16:creationId xmlns:a16="http://schemas.microsoft.com/office/drawing/2014/main" id="{AB14ED96-DC2C-2553-D52A-E123557F9768}"/>
              </a:ext>
            </a:extLst>
          </p:cNvPr>
          <p:cNvSpPr>
            <a:spLocks noGrp="1"/>
          </p:cNvSpPr>
          <p:nvPr>
            <p:ph sz="half" idx="1"/>
          </p:nvPr>
        </p:nvSpPr>
        <p:spPr>
          <a:xfrm>
            <a:off x="977901" y="3216480"/>
            <a:ext cx="6205275" cy="2117520"/>
          </a:xfrm>
        </p:spPr>
        <p:txBody>
          <a:bodyPr vert="horz" lIns="91440" tIns="45720" rIns="91440" bIns="45720" rtlCol="0" anchor="ctr">
            <a:normAutofit/>
          </a:bodyPr>
          <a:lstStyle/>
          <a:p>
            <a:pPr>
              <a:lnSpc>
                <a:spcPct val="100000"/>
              </a:lnSpc>
            </a:pPr>
            <a:r>
              <a:rPr lang="en-US" sz="1800"/>
              <a:t>No exceptions will be made under the scheme.</a:t>
            </a:r>
          </a:p>
          <a:p>
            <a:pPr>
              <a:lnSpc>
                <a:spcPct val="100000"/>
              </a:lnSpc>
            </a:pPr>
            <a:r>
              <a:rPr lang="en-US" sz="1800"/>
              <a:t>Employers in financial difficulty should contact NAERSA.</a:t>
            </a:r>
          </a:p>
          <a:p>
            <a:pPr>
              <a:lnSpc>
                <a:spcPct val="100000"/>
              </a:lnSpc>
            </a:pPr>
            <a:r>
              <a:rPr lang="en-US" sz="1800"/>
              <a:t>Failure to make contributions is an offence under the AE Act.</a:t>
            </a:r>
          </a:p>
        </p:txBody>
      </p:sp>
      <p:pic>
        <p:nvPicPr>
          <p:cNvPr id="3" name="Content Placeholder 5">
            <a:extLst>
              <a:ext uri="{FF2B5EF4-FFF2-40B4-BE49-F238E27FC236}">
                <a16:creationId xmlns:a16="http://schemas.microsoft.com/office/drawing/2014/main" id="{5D877A27-1F38-DC6C-4F39-4593C447749A}"/>
              </a:ext>
            </a:extLst>
          </p:cNvPr>
          <p:cNvPicPr>
            <a:picLocks noChangeAspect="1"/>
          </p:cNvPicPr>
          <p:nvPr/>
        </p:nvPicPr>
        <p:blipFill>
          <a:blip r:embed="rId3"/>
          <a:srcRect r="17318"/>
          <a:stretch>
            <a:fillRect/>
          </a:stretch>
        </p:blipFill>
        <p:spPr>
          <a:xfrm>
            <a:off x="8432800" y="0"/>
            <a:ext cx="3759200" cy="6858000"/>
          </a:xfrm>
          <a:prstGeom prst="rect">
            <a:avLst/>
          </a:prstGeom>
        </p:spPr>
      </p:pic>
    </p:spTree>
    <p:extLst>
      <p:ext uri="{BB962C8B-B14F-4D97-AF65-F5344CB8AC3E}">
        <p14:creationId xmlns:p14="http://schemas.microsoft.com/office/powerpoint/2010/main" val="216312978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DB74-9C52-9AB9-6695-01FF3032037B}"/>
            </a:ext>
          </a:extLst>
        </p:cNvPr>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29143097-BCB9-7461-E10C-22C4D1F639B8}"/>
              </a:ext>
            </a:extLst>
          </p:cNvPr>
          <p:cNvPicPr>
            <a:picLocks noChangeAspect="1"/>
          </p:cNvPicPr>
          <p:nvPr/>
        </p:nvPicPr>
        <p:blipFill>
          <a:blip r:embed="rId3"/>
          <a:srcRect t="1596"/>
          <a:stretch>
            <a:fillRect/>
          </a:stretch>
        </p:blipFill>
        <p:spPr>
          <a:xfrm>
            <a:off x="1" y="0"/>
            <a:ext cx="3982382" cy="6858000"/>
          </a:xfrm>
          <a:prstGeom prst="rect">
            <a:avLst/>
          </a:prstGeom>
        </p:spPr>
      </p:pic>
      <p:sp>
        <p:nvSpPr>
          <p:cNvPr id="7" name="Title 1">
            <a:extLst>
              <a:ext uri="{FF2B5EF4-FFF2-40B4-BE49-F238E27FC236}">
                <a16:creationId xmlns:a16="http://schemas.microsoft.com/office/drawing/2014/main" id="{6537B705-EB17-6388-2DA1-76F26034406E}"/>
              </a:ext>
            </a:extLst>
          </p:cNvPr>
          <p:cNvSpPr>
            <a:spLocks noGrp="1"/>
          </p:cNvSpPr>
          <p:nvPr>
            <p:ph type="title"/>
          </p:nvPr>
        </p:nvSpPr>
        <p:spPr>
          <a:xfrm>
            <a:off x="4837744" y="767612"/>
            <a:ext cx="6616700" cy="1518388"/>
          </a:xfrm>
        </p:spPr>
        <p:txBody>
          <a:bodyPr vert="horz" lIns="91440" tIns="45720" rIns="91440" bIns="45720" rtlCol="0" anchor="ctr">
            <a:normAutofit/>
          </a:bodyPr>
          <a:lstStyle/>
          <a:p>
            <a:r>
              <a:rPr lang="en-US">
                <a:solidFill>
                  <a:srgbClr val="A73431"/>
                </a:solidFill>
              </a:rPr>
              <a:t>Future Plans for Auto-Enrolment</a:t>
            </a:r>
            <a:endParaRPr lang="en-US" sz="2400" b="0">
              <a:solidFill>
                <a:srgbClr val="A73431"/>
              </a:solidFill>
            </a:endParaRPr>
          </a:p>
        </p:txBody>
      </p:sp>
      <p:sp>
        <p:nvSpPr>
          <p:cNvPr id="10" name="Content Placeholder 3">
            <a:extLst>
              <a:ext uri="{FF2B5EF4-FFF2-40B4-BE49-F238E27FC236}">
                <a16:creationId xmlns:a16="http://schemas.microsoft.com/office/drawing/2014/main" id="{D244BB86-D00A-94E0-E467-0478AA0D2328}"/>
              </a:ext>
            </a:extLst>
          </p:cNvPr>
          <p:cNvSpPr>
            <a:spLocks noGrp="1"/>
          </p:cNvSpPr>
          <p:nvPr>
            <p:ph sz="half" idx="1"/>
          </p:nvPr>
        </p:nvSpPr>
        <p:spPr>
          <a:xfrm>
            <a:off x="4837744" y="2476500"/>
            <a:ext cx="6616700" cy="3651988"/>
          </a:xfrm>
        </p:spPr>
        <p:txBody>
          <a:bodyPr vert="horz" lIns="91440" tIns="45720" rIns="91440" bIns="45720" rtlCol="0" anchor="ctr">
            <a:noAutofit/>
          </a:bodyPr>
          <a:lstStyle/>
          <a:p>
            <a:pPr marL="0" indent="0">
              <a:lnSpc>
                <a:spcPct val="100000"/>
              </a:lnSpc>
              <a:buNone/>
            </a:pPr>
            <a:r>
              <a:rPr lang="en-US" sz="1800"/>
              <a:t>The Auto-Enrolment Pension Scheme and its rules will evolve as it matures. Potential future developments include:</a:t>
            </a:r>
          </a:p>
          <a:p>
            <a:pPr>
              <a:lnSpc>
                <a:spcPct val="100000"/>
              </a:lnSpc>
            </a:pPr>
            <a:r>
              <a:rPr lang="en-US" sz="1800"/>
              <a:t>Lump sum contributions</a:t>
            </a:r>
          </a:p>
          <a:p>
            <a:pPr>
              <a:lnSpc>
                <a:spcPct val="100000"/>
              </a:lnSpc>
            </a:pPr>
            <a:r>
              <a:rPr lang="en-US" sz="1800"/>
              <a:t>Minimum occupational or personal pension cover</a:t>
            </a:r>
          </a:p>
          <a:p>
            <a:pPr lvl="1">
              <a:lnSpc>
                <a:spcPct val="100000"/>
              </a:lnSpc>
            </a:pPr>
            <a:r>
              <a:rPr lang="en-US" sz="1800"/>
              <a:t>By the end of </a:t>
            </a:r>
            <a:r>
              <a:rPr lang="en-US" sz="1800" b="1"/>
              <a:t>Year 6</a:t>
            </a:r>
            <a:r>
              <a:rPr lang="en-US" sz="1800"/>
              <a:t>, a minimum required level of pension cover will be introduced to deem an employee ineligible for auto-enrolment.</a:t>
            </a:r>
          </a:p>
          <a:p>
            <a:pPr lvl="1">
              <a:lnSpc>
                <a:spcPct val="100000"/>
              </a:lnSpc>
            </a:pPr>
            <a:r>
              <a:rPr lang="en-US" sz="1800"/>
              <a:t>This will be developed with the support of the Pensions Authority.</a:t>
            </a:r>
          </a:p>
          <a:p>
            <a:pPr>
              <a:lnSpc>
                <a:spcPct val="100000"/>
              </a:lnSpc>
            </a:pPr>
            <a:r>
              <a:rPr lang="en-US" sz="1800"/>
              <a:t>Auto-enrolment for the self-employed</a:t>
            </a:r>
          </a:p>
        </p:txBody>
      </p:sp>
    </p:spTree>
    <p:extLst>
      <p:ext uri="{BB962C8B-B14F-4D97-AF65-F5344CB8AC3E}">
        <p14:creationId xmlns:p14="http://schemas.microsoft.com/office/powerpoint/2010/main" val="13891508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31943-832B-4119-1D39-37424A260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C5D5B-94C0-92D8-8E1A-0F3279C70264}"/>
              </a:ext>
            </a:extLst>
          </p:cNvPr>
          <p:cNvSpPr>
            <a:spLocks noGrp="1"/>
          </p:cNvSpPr>
          <p:nvPr>
            <p:ph type="title"/>
          </p:nvPr>
        </p:nvSpPr>
        <p:spPr>
          <a:xfrm>
            <a:off x="927101" y="1197181"/>
            <a:ext cx="6680199" cy="1495220"/>
          </a:xfrm>
        </p:spPr>
        <p:txBody>
          <a:bodyPr vert="horz" lIns="91440" tIns="45720" rIns="91440" bIns="45720" rtlCol="0" anchor="ctr">
            <a:normAutofit/>
          </a:bodyPr>
          <a:lstStyle/>
          <a:p>
            <a:r>
              <a:rPr lang="en-US">
                <a:solidFill>
                  <a:srgbClr val="A73431"/>
                </a:solidFill>
              </a:rPr>
              <a:t>State Pension Continuity​</a:t>
            </a:r>
            <a:endParaRPr lang="en-US" sz="2400" b="0">
              <a:solidFill>
                <a:srgbClr val="A73431"/>
              </a:solidFill>
            </a:endParaRPr>
          </a:p>
        </p:txBody>
      </p:sp>
      <p:sp>
        <p:nvSpPr>
          <p:cNvPr id="4" name="Content Placeholder 3">
            <a:extLst>
              <a:ext uri="{FF2B5EF4-FFF2-40B4-BE49-F238E27FC236}">
                <a16:creationId xmlns:a16="http://schemas.microsoft.com/office/drawing/2014/main" id="{AFF315A9-B4F2-B408-E6F2-4F6D4B46930F}"/>
              </a:ext>
            </a:extLst>
          </p:cNvPr>
          <p:cNvSpPr>
            <a:spLocks noGrp="1"/>
          </p:cNvSpPr>
          <p:nvPr>
            <p:ph sz="half" idx="1"/>
          </p:nvPr>
        </p:nvSpPr>
        <p:spPr>
          <a:xfrm>
            <a:off x="927101" y="2997200"/>
            <a:ext cx="6680199" cy="2641600"/>
          </a:xfrm>
        </p:spPr>
        <p:txBody>
          <a:bodyPr vert="horz" lIns="91440" tIns="45720" rIns="91440" bIns="45720" rtlCol="0" anchor="ctr">
            <a:noAutofit/>
          </a:bodyPr>
          <a:lstStyle/>
          <a:p>
            <a:pPr>
              <a:lnSpc>
                <a:spcPct val="100000"/>
              </a:lnSpc>
            </a:pPr>
            <a:r>
              <a:rPr lang="en-US" sz="1800"/>
              <a:t>The Government has confirmed that the State Pension will remain in place, describing it as the “bedrock” of the new system.</a:t>
            </a:r>
          </a:p>
          <a:p>
            <a:pPr>
              <a:lnSpc>
                <a:spcPct val="100000"/>
              </a:lnSpc>
            </a:pPr>
            <a:r>
              <a:rPr lang="en-US" sz="1800"/>
              <a:t>Auto-Enrolment is designed to increase retirement savings.</a:t>
            </a:r>
          </a:p>
          <a:p>
            <a:pPr>
              <a:lnSpc>
                <a:spcPct val="100000"/>
              </a:lnSpc>
            </a:pPr>
            <a:r>
              <a:rPr lang="en-US" sz="1800"/>
              <a:t>It provides workers with a new way to save for their future.</a:t>
            </a:r>
          </a:p>
          <a:p>
            <a:pPr>
              <a:lnSpc>
                <a:spcPct val="100000"/>
              </a:lnSpc>
            </a:pPr>
            <a:r>
              <a:rPr lang="en-US" sz="1800"/>
              <a:t>Its purpose is to supplement the State Pension, not replace it.</a:t>
            </a:r>
          </a:p>
        </p:txBody>
      </p:sp>
      <p:pic>
        <p:nvPicPr>
          <p:cNvPr id="3" name="Content Placeholder 5">
            <a:extLst>
              <a:ext uri="{FF2B5EF4-FFF2-40B4-BE49-F238E27FC236}">
                <a16:creationId xmlns:a16="http://schemas.microsoft.com/office/drawing/2014/main" id="{75EFEF12-FC23-327B-C3F0-1A51CE81D833}"/>
              </a:ext>
            </a:extLst>
          </p:cNvPr>
          <p:cNvPicPr>
            <a:picLocks noChangeAspect="1"/>
          </p:cNvPicPr>
          <p:nvPr/>
        </p:nvPicPr>
        <p:blipFill>
          <a:blip r:embed="rId3"/>
          <a:srcRect r="9419"/>
          <a:stretch>
            <a:fillRect/>
          </a:stretch>
        </p:blipFill>
        <p:spPr>
          <a:xfrm>
            <a:off x="8039100" y="0"/>
            <a:ext cx="4152900" cy="6858000"/>
          </a:xfrm>
          <a:prstGeom prst="rect">
            <a:avLst/>
          </a:prstGeom>
        </p:spPr>
      </p:pic>
    </p:spTree>
    <p:extLst>
      <p:ext uri="{BB962C8B-B14F-4D97-AF65-F5344CB8AC3E}">
        <p14:creationId xmlns:p14="http://schemas.microsoft.com/office/powerpoint/2010/main" val="23895079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4B0371-0FC1-37C3-DFE8-C8086D8AE253}"/>
            </a:ext>
          </a:extLst>
        </p:cNvPr>
        <p:cNvGrpSpPr/>
        <p:nvPr/>
      </p:nvGrpSpPr>
      <p:grpSpPr>
        <a:xfrm>
          <a:off x="0" y="0"/>
          <a:ext cx="0" cy="0"/>
          <a:chOff x="0" y="0"/>
          <a:chExt cx="0" cy="0"/>
        </a:xfrm>
      </p:grpSpPr>
      <p:pic>
        <p:nvPicPr>
          <p:cNvPr id="17" name="Picture 16" descr="A person sitting at a desk with papers and a computer&#10;&#10;AI-generated content may be incorrect.">
            <a:extLst>
              <a:ext uri="{FF2B5EF4-FFF2-40B4-BE49-F238E27FC236}">
                <a16:creationId xmlns:a16="http://schemas.microsoft.com/office/drawing/2014/main" id="{C9557F69-659C-8731-8D5C-7D5B99FA251B}"/>
              </a:ext>
            </a:extLst>
          </p:cNvPr>
          <p:cNvPicPr>
            <a:picLocks noGrp="1" noRot="1" noChangeAspect="1" noMove="1" noResize="1" noEditPoints="1" noAdjustHandles="1" noChangeArrowheads="1" noChangeShapeType="1" noCrop="1"/>
          </p:cNvPicPr>
          <p:nvPr/>
        </p:nvPicPr>
        <p:blipFill>
          <a:blip r:embed="rId3"/>
          <a:srcRect l="4341" r="6770"/>
          <a:stretch>
            <a:fillRect/>
          </a:stretch>
        </p:blipFill>
        <p:spPr>
          <a:xfrm>
            <a:off x="0" y="0"/>
            <a:ext cx="6096000" cy="6858000"/>
          </a:xfrm>
          <a:prstGeom prst="rect">
            <a:avLst/>
          </a:prstGeom>
        </p:spPr>
      </p:pic>
      <p:sp>
        <p:nvSpPr>
          <p:cNvPr id="3" name="TextBox 2">
            <a:extLst>
              <a:ext uri="{FF2B5EF4-FFF2-40B4-BE49-F238E27FC236}">
                <a16:creationId xmlns:a16="http://schemas.microsoft.com/office/drawing/2014/main" id="{975DA620-74A6-2B37-8F09-5FF22A5C6EFC}"/>
              </a:ext>
            </a:extLst>
          </p:cNvPr>
          <p:cNvSpPr txBox="1"/>
          <p:nvPr/>
        </p:nvSpPr>
        <p:spPr>
          <a:xfrm>
            <a:off x="12288033" y="3081403"/>
            <a:ext cx="184731" cy="369332"/>
          </a:xfrm>
          <a:prstGeom prst="rect">
            <a:avLst/>
          </a:prstGeom>
          <a:noFill/>
        </p:spPr>
        <p:txBody>
          <a:bodyPr wrap="none" rtlCol="0">
            <a:spAutoFit/>
          </a:bodyPr>
          <a:lstStyle/>
          <a:p>
            <a:endParaRPr lang="en-US"/>
          </a:p>
        </p:txBody>
      </p:sp>
      <p:sp>
        <p:nvSpPr>
          <p:cNvPr id="13" name="Content Placeholder 3">
            <a:extLst>
              <a:ext uri="{FF2B5EF4-FFF2-40B4-BE49-F238E27FC236}">
                <a16:creationId xmlns:a16="http://schemas.microsoft.com/office/drawing/2014/main" id="{A90E83F4-5B31-58CC-AEEE-54ED4083348C}"/>
              </a:ext>
            </a:extLst>
          </p:cNvPr>
          <p:cNvSpPr txBox="1">
            <a:spLocks/>
          </p:cNvSpPr>
          <p:nvPr/>
        </p:nvSpPr>
        <p:spPr>
          <a:xfrm>
            <a:off x="6759573" y="1104900"/>
            <a:ext cx="4883150" cy="5087711"/>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Q2. Who is Considered an Employee?</a:t>
            </a:r>
          </a:p>
          <a:p>
            <a:pPr>
              <a:lnSpc>
                <a:spcPct val="100000"/>
              </a:lnSpc>
            </a:pPr>
            <a:r>
              <a:rPr lang="en-US" sz="1800"/>
              <a:t>For auto-enrolment, an employee is the same as for </a:t>
            </a:r>
            <a:r>
              <a:rPr lang="en-US" sz="1800" b="1"/>
              <a:t>tax and PRSI purposes</a:t>
            </a:r>
            <a:r>
              <a:rPr lang="en-US" sz="1800"/>
              <a:t>:</a:t>
            </a:r>
          </a:p>
          <a:p>
            <a:pPr lvl="1">
              <a:lnSpc>
                <a:spcPct val="100000"/>
              </a:lnSpc>
            </a:pPr>
            <a:r>
              <a:rPr lang="en-US" sz="1800"/>
              <a:t>Works for and is paid by an employer</a:t>
            </a:r>
          </a:p>
          <a:p>
            <a:pPr lvl="1">
              <a:lnSpc>
                <a:spcPct val="100000"/>
              </a:lnSpc>
            </a:pPr>
            <a:r>
              <a:rPr lang="en-US" sz="1800"/>
              <a:t>Not self-employed (PRSI classes used to exclude the self-employed)</a:t>
            </a:r>
          </a:p>
          <a:p>
            <a:pPr>
              <a:lnSpc>
                <a:spcPct val="100000"/>
              </a:lnSpc>
            </a:pPr>
            <a:r>
              <a:rPr lang="en-US" sz="1800" b="1"/>
              <a:t>Eligible PRSI classes:</a:t>
            </a:r>
            <a:r>
              <a:rPr lang="en-US" sz="1800"/>
              <a:t> A, B, C, D, H &amp; J (and relevant sub-classes)</a:t>
            </a:r>
          </a:p>
          <a:p>
            <a:pPr>
              <a:lnSpc>
                <a:spcPct val="100000"/>
              </a:lnSpc>
            </a:pPr>
            <a:r>
              <a:rPr lang="en-US" sz="1800" b="1"/>
              <a:t>Exclusions:</a:t>
            </a:r>
          </a:p>
          <a:p>
            <a:pPr lvl="1">
              <a:lnSpc>
                <a:spcPct val="100000"/>
              </a:lnSpc>
            </a:pPr>
            <a:r>
              <a:rPr lang="en-US" sz="1800"/>
              <a:t>Community Employment (CE) participants</a:t>
            </a:r>
          </a:p>
          <a:p>
            <a:pPr lvl="1">
              <a:lnSpc>
                <a:spcPct val="100000"/>
              </a:lnSpc>
            </a:pPr>
            <a:r>
              <a:rPr lang="en-US" sz="1800"/>
              <a:t>Income from pensions (typically PRSI class M)</a:t>
            </a:r>
          </a:p>
        </p:txBody>
      </p:sp>
      <p:sp>
        <p:nvSpPr>
          <p:cNvPr id="2" name="Title 1">
            <a:extLst>
              <a:ext uri="{FF2B5EF4-FFF2-40B4-BE49-F238E27FC236}">
                <a16:creationId xmlns:a16="http://schemas.microsoft.com/office/drawing/2014/main" id="{F599B3F1-EEDF-3530-75A1-35DF1CB929F9}"/>
              </a:ext>
            </a:extLst>
          </p:cNvPr>
          <p:cNvSpPr>
            <a:spLocks noGrp="1"/>
          </p:cNvSpPr>
          <p:nvPr>
            <p:ph type="title"/>
          </p:nvPr>
        </p:nvSpPr>
        <p:spPr>
          <a:xfrm>
            <a:off x="854073" y="426811"/>
            <a:ext cx="2400300" cy="728889"/>
          </a:xfrm>
        </p:spPr>
        <p:txBody>
          <a:bodyPr vert="horz" lIns="91440" tIns="45720" rIns="91440" bIns="45720" rtlCol="0" anchor="t">
            <a:noAutofit/>
          </a:bodyPr>
          <a:lstStyle/>
          <a:p>
            <a:r>
              <a:rPr lang="en-US" b="1" kern="1200" spc="-40" baseline="0">
                <a:solidFill>
                  <a:srgbClr val="FFFFFF"/>
                </a:solidFill>
                <a:latin typeface="+mj-lt"/>
                <a:ea typeface="+mj-ea"/>
                <a:cs typeface="+mj-cs"/>
              </a:rPr>
              <a:t>FAQ 1​</a:t>
            </a:r>
            <a:endParaRPr lang="en-US" b="0" kern="1200" spc="-40" baseline="0">
              <a:solidFill>
                <a:srgbClr val="FFFFFF"/>
              </a:solidFill>
              <a:latin typeface="+mj-lt"/>
              <a:ea typeface="+mj-ea"/>
              <a:cs typeface="+mj-cs"/>
            </a:endParaRPr>
          </a:p>
        </p:txBody>
      </p:sp>
      <p:sp>
        <p:nvSpPr>
          <p:cNvPr id="11" name="Content Placeholder 3">
            <a:extLst>
              <a:ext uri="{FF2B5EF4-FFF2-40B4-BE49-F238E27FC236}">
                <a16:creationId xmlns:a16="http://schemas.microsoft.com/office/drawing/2014/main" id="{608FA079-DCE2-34DA-2780-FF0FE01536DB}"/>
              </a:ext>
            </a:extLst>
          </p:cNvPr>
          <p:cNvSpPr>
            <a:spLocks noGrp="1"/>
          </p:cNvSpPr>
          <p:nvPr>
            <p:ph sz="half" idx="1"/>
          </p:nvPr>
        </p:nvSpPr>
        <p:spPr>
          <a:xfrm>
            <a:off x="936623" y="1343478"/>
            <a:ext cx="4635499" cy="5087711"/>
          </a:xfrm>
        </p:spPr>
        <p:txBody>
          <a:bodyPr vert="horz" lIns="91440" tIns="45720" rIns="91440" bIns="45720" rtlCol="0" anchor="ctr">
            <a:noAutofit/>
          </a:bodyPr>
          <a:lstStyle/>
          <a:p>
            <a:pPr marL="0" indent="0">
              <a:lnSpc>
                <a:spcPct val="100000"/>
              </a:lnSpc>
              <a:buNone/>
            </a:pPr>
            <a:r>
              <a:rPr lang="en-US" sz="1800" b="1">
                <a:solidFill>
                  <a:schemeClr val="bg1"/>
                </a:solidFill>
              </a:rPr>
              <a:t>Q1. What is Deemed Gross Pay?</a:t>
            </a:r>
          </a:p>
          <a:p>
            <a:pPr marL="0" indent="0">
              <a:lnSpc>
                <a:spcPct val="100000"/>
              </a:lnSpc>
              <a:buNone/>
            </a:pPr>
            <a:r>
              <a:rPr lang="en-US" sz="1800">
                <a:solidFill>
                  <a:schemeClr val="bg1"/>
                </a:solidFill>
              </a:rPr>
              <a:t>Anything included in the gross pay field on payroll will be assessable, such as:</a:t>
            </a:r>
          </a:p>
          <a:p>
            <a:pPr>
              <a:lnSpc>
                <a:spcPct val="100000"/>
              </a:lnSpc>
            </a:pPr>
            <a:r>
              <a:rPr lang="en-US" sz="1800">
                <a:solidFill>
                  <a:schemeClr val="bg1"/>
                </a:solidFill>
              </a:rPr>
              <a:t>Basic pay / salary</a:t>
            </a:r>
          </a:p>
          <a:p>
            <a:pPr>
              <a:lnSpc>
                <a:spcPct val="100000"/>
              </a:lnSpc>
            </a:pPr>
            <a:r>
              <a:rPr lang="en-US" sz="1800">
                <a:solidFill>
                  <a:schemeClr val="bg1"/>
                </a:solidFill>
              </a:rPr>
              <a:t>Holiday pay</a:t>
            </a:r>
          </a:p>
          <a:p>
            <a:pPr>
              <a:lnSpc>
                <a:spcPct val="100000"/>
              </a:lnSpc>
            </a:pPr>
            <a:r>
              <a:rPr lang="en-US" sz="1800">
                <a:solidFill>
                  <a:schemeClr val="bg1"/>
                </a:solidFill>
              </a:rPr>
              <a:t>Employer sick pay</a:t>
            </a:r>
          </a:p>
          <a:p>
            <a:pPr>
              <a:lnSpc>
                <a:spcPct val="100000"/>
              </a:lnSpc>
            </a:pPr>
            <a:r>
              <a:rPr lang="en-US" sz="1800">
                <a:solidFill>
                  <a:schemeClr val="bg1"/>
                </a:solidFill>
              </a:rPr>
              <a:t>Benefits-in-kind (BIKs)</a:t>
            </a:r>
          </a:p>
          <a:p>
            <a:pPr>
              <a:lnSpc>
                <a:spcPct val="100000"/>
              </a:lnSpc>
            </a:pPr>
            <a:r>
              <a:rPr lang="en-US" sz="1800">
                <a:solidFill>
                  <a:schemeClr val="bg1"/>
                </a:solidFill>
              </a:rPr>
              <a:t>Share options</a:t>
            </a:r>
          </a:p>
          <a:p>
            <a:pPr>
              <a:lnSpc>
                <a:spcPct val="100000"/>
              </a:lnSpc>
            </a:pPr>
            <a:r>
              <a:rPr lang="en-US" sz="1800">
                <a:solidFill>
                  <a:schemeClr val="bg1"/>
                </a:solidFill>
              </a:rPr>
              <a:t>Lump sum payments</a:t>
            </a:r>
          </a:p>
          <a:p>
            <a:pPr>
              <a:lnSpc>
                <a:spcPct val="100000"/>
              </a:lnSpc>
            </a:pPr>
            <a:r>
              <a:rPr lang="en-US" sz="1800">
                <a:solidFill>
                  <a:schemeClr val="bg1"/>
                </a:solidFill>
              </a:rPr>
              <a:t>Commission</a:t>
            </a:r>
          </a:p>
          <a:p>
            <a:pPr>
              <a:lnSpc>
                <a:spcPct val="100000"/>
              </a:lnSpc>
            </a:pPr>
            <a:r>
              <a:rPr lang="en-US" sz="1800">
                <a:solidFill>
                  <a:schemeClr val="bg1"/>
                </a:solidFill>
              </a:rPr>
              <a:t>Overtime</a:t>
            </a:r>
          </a:p>
          <a:p>
            <a:pPr>
              <a:lnSpc>
                <a:spcPct val="100000"/>
              </a:lnSpc>
            </a:pPr>
            <a:r>
              <a:rPr lang="en-US" sz="1800">
                <a:solidFill>
                  <a:schemeClr val="bg1"/>
                </a:solidFill>
              </a:rPr>
              <a:t>Bonuses</a:t>
            </a:r>
          </a:p>
        </p:txBody>
      </p:sp>
    </p:spTree>
    <p:extLst>
      <p:ext uri="{BB962C8B-B14F-4D97-AF65-F5344CB8AC3E}">
        <p14:creationId xmlns:p14="http://schemas.microsoft.com/office/powerpoint/2010/main" val="17001268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B47B-A3B7-77C9-44E0-A63E8402DA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875F4B-0513-BE74-C3AE-F52E48410CC3}"/>
              </a:ext>
            </a:extLst>
          </p:cNvPr>
          <p:cNvSpPr txBox="1"/>
          <p:nvPr/>
        </p:nvSpPr>
        <p:spPr>
          <a:xfrm>
            <a:off x="12288033" y="3081403"/>
            <a:ext cx="184731" cy="369332"/>
          </a:xfrm>
          <a:prstGeom prst="rect">
            <a:avLst/>
          </a:prstGeom>
          <a:noFill/>
        </p:spPr>
        <p:txBody>
          <a:bodyPr wrap="none" rtlCol="0">
            <a:spAutoFit/>
          </a:bodyPr>
          <a:lstStyle/>
          <a:p>
            <a:endParaRPr lang="en-US"/>
          </a:p>
        </p:txBody>
      </p:sp>
      <p:sp>
        <p:nvSpPr>
          <p:cNvPr id="13" name="Content Placeholder 3">
            <a:extLst>
              <a:ext uri="{FF2B5EF4-FFF2-40B4-BE49-F238E27FC236}">
                <a16:creationId xmlns:a16="http://schemas.microsoft.com/office/drawing/2014/main" id="{16DD4E2C-F21C-D578-4962-DF6FC81B990C}"/>
              </a:ext>
            </a:extLst>
          </p:cNvPr>
          <p:cNvSpPr txBox="1">
            <a:spLocks/>
          </p:cNvSpPr>
          <p:nvPr/>
        </p:nvSpPr>
        <p:spPr>
          <a:xfrm>
            <a:off x="513552" y="1155701"/>
            <a:ext cx="4883150" cy="5087711"/>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t>Q3. Will Company Directors Be Enrolled?</a:t>
            </a:r>
          </a:p>
          <a:p>
            <a:r>
              <a:rPr lang="en-US" sz="1800"/>
              <a:t>Depends on the </a:t>
            </a:r>
            <a:r>
              <a:rPr lang="en-US" sz="1800" b="1"/>
              <a:t>PRSI class</a:t>
            </a:r>
            <a:r>
              <a:rPr lang="en-US" sz="1800"/>
              <a:t> contributed as a company director.</a:t>
            </a:r>
          </a:p>
          <a:p>
            <a:r>
              <a:rPr lang="en-US" sz="1800"/>
              <a:t>If paying PRSI as an </a:t>
            </a:r>
            <a:r>
              <a:rPr lang="en-US" sz="1800" b="1"/>
              <a:t>employee</a:t>
            </a:r>
            <a:r>
              <a:rPr lang="en-US" sz="1800"/>
              <a:t> and meeting eligibility criteria → </a:t>
            </a:r>
            <a:r>
              <a:rPr lang="en-US" sz="1800" b="1"/>
              <a:t>enrolled</a:t>
            </a:r>
            <a:r>
              <a:rPr lang="en-US" sz="1800"/>
              <a:t>.</a:t>
            </a:r>
          </a:p>
          <a:p>
            <a:r>
              <a:rPr lang="en-US" sz="1800"/>
              <a:t>If registered as </a:t>
            </a:r>
            <a:r>
              <a:rPr lang="en-US" sz="1800" b="1"/>
              <a:t>self-employed</a:t>
            </a:r>
            <a:r>
              <a:rPr lang="en-US" sz="1800"/>
              <a:t> → currently </a:t>
            </a:r>
            <a:r>
              <a:rPr lang="en-US" sz="1800" b="1"/>
              <a:t>not eligible</a:t>
            </a:r>
            <a:r>
              <a:rPr lang="en-US" sz="1800"/>
              <a:t>.</a:t>
            </a:r>
          </a:p>
        </p:txBody>
      </p:sp>
      <p:pic>
        <p:nvPicPr>
          <p:cNvPr id="16" name="Picture 15" descr="A person sitting at a desk with papers and a computer&#10;&#10;AI-generated content may be incorrect.">
            <a:extLst>
              <a:ext uri="{FF2B5EF4-FFF2-40B4-BE49-F238E27FC236}">
                <a16:creationId xmlns:a16="http://schemas.microsoft.com/office/drawing/2014/main" id="{A46C3EF6-0DAD-56CF-DB95-D2D80F5AEE8E}"/>
              </a:ext>
            </a:extLst>
          </p:cNvPr>
          <p:cNvPicPr>
            <a:picLocks noGrp="1" noRot="1" noChangeAspect="1" noMove="1" noResize="1" noEditPoints="1" noAdjustHandles="1" noChangeArrowheads="1" noChangeShapeType="1" noCrop="1"/>
          </p:cNvPicPr>
          <p:nvPr/>
        </p:nvPicPr>
        <p:blipFill>
          <a:blip r:embed="rId3"/>
          <a:srcRect l="4341" r="6770"/>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E55EAC19-0DB9-3AC9-AF8D-0C94BFF5C09E}"/>
              </a:ext>
            </a:extLst>
          </p:cNvPr>
          <p:cNvSpPr>
            <a:spLocks noGrp="1"/>
          </p:cNvSpPr>
          <p:nvPr>
            <p:ph type="title"/>
          </p:nvPr>
        </p:nvSpPr>
        <p:spPr>
          <a:xfrm>
            <a:off x="513552" y="791256"/>
            <a:ext cx="4883150" cy="728889"/>
          </a:xfrm>
        </p:spPr>
        <p:txBody>
          <a:bodyPr vert="horz" lIns="91440" tIns="45720" rIns="91440" bIns="45720" rtlCol="0" anchor="t">
            <a:noAutofit/>
          </a:bodyPr>
          <a:lstStyle/>
          <a:p>
            <a:r>
              <a:rPr lang="en-US" b="1" kern="1200" spc="-40" baseline="0">
                <a:solidFill>
                  <a:schemeClr val="tx1"/>
                </a:solidFill>
                <a:latin typeface="+mj-lt"/>
                <a:ea typeface="+mj-ea"/>
                <a:cs typeface="+mj-cs"/>
              </a:rPr>
              <a:t>FAQ 2​</a:t>
            </a:r>
            <a:endParaRPr lang="en-US" b="0" kern="1200" spc="-40" baseline="0">
              <a:solidFill>
                <a:schemeClr val="tx1"/>
              </a:solidFill>
              <a:latin typeface="+mj-lt"/>
              <a:ea typeface="+mj-ea"/>
              <a:cs typeface="+mj-cs"/>
            </a:endParaRPr>
          </a:p>
        </p:txBody>
      </p:sp>
      <p:sp>
        <p:nvSpPr>
          <p:cNvPr id="11" name="Content Placeholder 3">
            <a:extLst>
              <a:ext uri="{FF2B5EF4-FFF2-40B4-BE49-F238E27FC236}">
                <a16:creationId xmlns:a16="http://schemas.microsoft.com/office/drawing/2014/main" id="{8260AC10-E678-521A-1E47-FE2CE3088235}"/>
              </a:ext>
            </a:extLst>
          </p:cNvPr>
          <p:cNvSpPr>
            <a:spLocks noGrp="1"/>
          </p:cNvSpPr>
          <p:nvPr>
            <p:ph sz="half" idx="1"/>
          </p:nvPr>
        </p:nvSpPr>
        <p:spPr>
          <a:xfrm>
            <a:off x="6950860" y="1343479"/>
            <a:ext cx="4635499" cy="4899933"/>
          </a:xfrm>
        </p:spPr>
        <p:txBody>
          <a:bodyPr vert="horz" lIns="91440" tIns="45720" rIns="91440" bIns="45720" rtlCol="0" anchor="ctr">
            <a:noAutofit/>
          </a:bodyPr>
          <a:lstStyle/>
          <a:p>
            <a:pPr marL="0" indent="0">
              <a:buNone/>
            </a:pPr>
            <a:r>
              <a:rPr lang="en-US" sz="1800" b="1">
                <a:solidFill>
                  <a:schemeClr val="bg1"/>
                </a:solidFill>
              </a:rPr>
              <a:t>Q4. Do Employers Need to Inform Employees?</a:t>
            </a:r>
          </a:p>
          <a:p>
            <a:r>
              <a:rPr lang="en-US" sz="1800">
                <a:solidFill>
                  <a:schemeClr val="bg1"/>
                </a:solidFill>
              </a:rPr>
              <a:t>Employers are </a:t>
            </a:r>
            <a:r>
              <a:rPr lang="en-US" sz="1800" b="1">
                <a:solidFill>
                  <a:schemeClr val="bg1"/>
                </a:solidFill>
              </a:rPr>
              <a:t>legally obliged</a:t>
            </a:r>
            <a:r>
              <a:rPr lang="en-US" sz="1800">
                <a:solidFill>
                  <a:schemeClr val="bg1"/>
                </a:solidFill>
              </a:rPr>
              <a:t> to inform employees when they have been enrolled, including the </a:t>
            </a:r>
            <a:r>
              <a:rPr lang="en-US" sz="1800" b="1">
                <a:solidFill>
                  <a:schemeClr val="bg1"/>
                </a:solidFill>
              </a:rPr>
              <a:t>date of enrolment</a:t>
            </a:r>
            <a:r>
              <a:rPr lang="en-US" sz="1800">
                <a:solidFill>
                  <a:schemeClr val="bg1"/>
                </a:solidFill>
              </a:rPr>
              <a:t>.</a:t>
            </a:r>
          </a:p>
          <a:p>
            <a:r>
              <a:rPr lang="en-US" sz="1800" b="1">
                <a:solidFill>
                  <a:schemeClr val="bg1"/>
                </a:solidFill>
              </a:rPr>
              <a:t>Big Red Book Payroll</a:t>
            </a:r>
            <a:r>
              <a:rPr lang="en-US" sz="1800">
                <a:solidFill>
                  <a:schemeClr val="bg1"/>
                </a:solidFill>
              </a:rPr>
              <a:t> will provide options to generate </a:t>
            </a:r>
            <a:r>
              <a:rPr lang="en-US" sz="1800" b="1">
                <a:solidFill>
                  <a:schemeClr val="bg1"/>
                </a:solidFill>
              </a:rPr>
              <a:t>emails and/or PDFs</a:t>
            </a:r>
            <a:r>
              <a:rPr lang="en-US" sz="1800">
                <a:solidFill>
                  <a:schemeClr val="bg1"/>
                </a:solidFill>
              </a:rPr>
              <a:t> to share with employees.</a:t>
            </a:r>
          </a:p>
        </p:txBody>
      </p:sp>
    </p:spTree>
    <p:extLst>
      <p:ext uri="{BB962C8B-B14F-4D97-AF65-F5344CB8AC3E}">
        <p14:creationId xmlns:p14="http://schemas.microsoft.com/office/powerpoint/2010/main" val="391990595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a:extLst>
            <a:ext uri="{FF2B5EF4-FFF2-40B4-BE49-F238E27FC236}">
              <a16:creationId xmlns:a16="http://schemas.microsoft.com/office/drawing/2014/main" id="{3E8D0C5B-A3FE-DFB7-F38D-FA1D6DE76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14D29-EED6-0C26-700F-301050EDFE1B}"/>
              </a:ext>
            </a:extLst>
          </p:cNvPr>
          <p:cNvSpPr>
            <a:spLocks noGrp="1"/>
          </p:cNvSpPr>
          <p:nvPr>
            <p:ph type="title"/>
          </p:nvPr>
        </p:nvSpPr>
        <p:spPr>
          <a:xfrm>
            <a:off x="1292223" y="1112611"/>
            <a:ext cx="2400300" cy="728889"/>
          </a:xfrm>
        </p:spPr>
        <p:txBody>
          <a:bodyPr vert="horz" lIns="91440" tIns="45720" rIns="91440" bIns="45720" rtlCol="0" anchor="t">
            <a:noAutofit/>
          </a:bodyPr>
          <a:lstStyle/>
          <a:p>
            <a:r>
              <a:rPr lang="en-US" b="1" kern="1200" spc="-40" baseline="0">
                <a:solidFill>
                  <a:srgbClr val="FFFFFF"/>
                </a:solidFill>
                <a:latin typeface="+mj-lt"/>
                <a:ea typeface="+mj-ea"/>
                <a:cs typeface="+mj-cs"/>
              </a:rPr>
              <a:t>FAQ 3​</a:t>
            </a:r>
            <a:endParaRPr lang="en-US" b="0" kern="1200" spc="-40" baseline="0">
              <a:solidFill>
                <a:srgbClr val="FFFFFF"/>
              </a:solidFill>
              <a:latin typeface="+mj-lt"/>
              <a:ea typeface="+mj-ea"/>
              <a:cs typeface="+mj-cs"/>
            </a:endParaRPr>
          </a:p>
        </p:txBody>
      </p:sp>
      <p:sp>
        <p:nvSpPr>
          <p:cNvPr id="11" name="Content Placeholder 3">
            <a:extLst>
              <a:ext uri="{FF2B5EF4-FFF2-40B4-BE49-F238E27FC236}">
                <a16:creationId xmlns:a16="http://schemas.microsoft.com/office/drawing/2014/main" id="{689E3ADD-F1AE-89B1-C317-567DC1089E20}"/>
              </a:ext>
            </a:extLst>
          </p:cNvPr>
          <p:cNvSpPr>
            <a:spLocks noGrp="1"/>
          </p:cNvSpPr>
          <p:nvPr>
            <p:ph sz="half" idx="1"/>
          </p:nvPr>
        </p:nvSpPr>
        <p:spPr>
          <a:xfrm>
            <a:off x="1292223" y="2072368"/>
            <a:ext cx="8753477" cy="3774622"/>
          </a:xfrm>
        </p:spPr>
        <p:txBody>
          <a:bodyPr vert="horz" lIns="91440" tIns="45720" rIns="91440" bIns="45720" rtlCol="0" anchor="ctr">
            <a:noAutofit/>
          </a:bodyPr>
          <a:lstStyle/>
          <a:p>
            <a:pPr marL="0" indent="0">
              <a:lnSpc>
                <a:spcPct val="100000"/>
              </a:lnSpc>
              <a:buNone/>
            </a:pPr>
            <a:r>
              <a:rPr lang="en-US" sz="1800" b="1">
                <a:solidFill>
                  <a:schemeClr val="bg1"/>
                </a:solidFill>
              </a:rPr>
              <a:t>Q5. Employee is Eligible for Auto-Enrolment but Joining a Pension Scheme</a:t>
            </a:r>
          </a:p>
          <a:p>
            <a:pPr marL="0" indent="0">
              <a:lnSpc>
                <a:spcPct val="100000"/>
              </a:lnSpc>
              <a:buNone/>
            </a:pPr>
            <a:endParaRPr lang="en-US" sz="1800" b="1">
              <a:solidFill>
                <a:schemeClr val="bg1"/>
              </a:solidFill>
            </a:endParaRPr>
          </a:p>
          <a:p>
            <a:pPr>
              <a:lnSpc>
                <a:spcPct val="100000"/>
              </a:lnSpc>
            </a:pPr>
            <a:r>
              <a:rPr lang="en-US" sz="1800">
                <a:solidFill>
                  <a:schemeClr val="bg1"/>
                </a:solidFill>
              </a:rPr>
              <a:t>After joining an occupational or personal pension scheme that is paid through payroll an employee will be deemed ineligible for the pay period after the first period in which pension is paid through payroll.</a:t>
            </a:r>
          </a:p>
          <a:p>
            <a:pPr>
              <a:lnSpc>
                <a:spcPct val="100000"/>
              </a:lnSpc>
            </a:pPr>
            <a:r>
              <a:rPr lang="en-US" sz="1800">
                <a:solidFill>
                  <a:schemeClr val="bg1"/>
                </a:solidFill>
              </a:rPr>
              <a:t>This does mean that such an employee may have an occupational or personal pension deduction as well as a MyFutureFund deduction when the occupational or personal pension is made for the first time.</a:t>
            </a:r>
          </a:p>
        </p:txBody>
      </p:sp>
    </p:spTree>
    <p:extLst>
      <p:ext uri="{BB962C8B-B14F-4D97-AF65-F5344CB8AC3E}">
        <p14:creationId xmlns:p14="http://schemas.microsoft.com/office/powerpoint/2010/main" val="37873812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B24F-7DDC-7678-E332-9FC11CFD4DE8}"/>
            </a:ext>
          </a:extLst>
        </p:cNvPr>
        <p:cNvGrpSpPr/>
        <p:nvPr/>
      </p:nvGrpSpPr>
      <p:grpSpPr>
        <a:xfrm>
          <a:off x="0" y="0"/>
          <a:ext cx="0" cy="0"/>
          <a:chOff x="0" y="0"/>
          <a:chExt cx="0" cy="0"/>
        </a:xfrm>
      </p:grpSpPr>
      <p:pic>
        <p:nvPicPr>
          <p:cNvPr id="17" name="Picture 16" descr="A person sitting at a desk with papers and a computer&#10;&#10;AI-generated content may be incorrect.">
            <a:extLst>
              <a:ext uri="{FF2B5EF4-FFF2-40B4-BE49-F238E27FC236}">
                <a16:creationId xmlns:a16="http://schemas.microsoft.com/office/drawing/2014/main" id="{BD3E5B73-8179-0AF7-0596-B02547AC8CA7}"/>
              </a:ext>
            </a:extLst>
          </p:cNvPr>
          <p:cNvPicPr>
            <a:picLocks noGrp="1" noRot="1" noChangeAspect="1" noMove="1" noResize="1" noEditPoints="1" noAdjustHandles="1" noChangeArrowheads="1" noChangeShapeType="1" noCrop="1"/>
          </p:cNvPicPr>
          <p:nvPr/>
        </p:nvPicPr>
        <p:blipFill>
          <a:blip r:embed="rId3"/>
          <a:srcRect l="4341" r="6770"/>
          <a:stretch>
            <a:fillRect/>
          </a:stretch>
        </p:blipFill>
        <p:spPr>
          <a:xfrm>
            <a:off x="0" y="0"/>
            <a:ext cx="6096000" cy="6858000"/>
          </a:xfrm>
          <a:prstGeom prst="rect">
            <a:avLst/>
          </a:prstGeom>
        </p:spPr>
      </p:pic>
      <p:sp>
        <p:nvSpPr>
          <p:cNvPr id="3" name="TextBox 2">
            <a:extLst>
              <a:ext uri="{FF2B5EF4-FFF2-40B4-BE49-F238E27FC236}">
                <a16:creationId xmlns:a16="http://schemas.microsoft.com/office/drawing/2014/main" id="{CCEC60D0-B0DD-734F-A887-14CEB89192D0}"/>
              </a:ext>
            </a:extLst>
          </p:cNvPr>
          <p:cNvSpPr txBox="1"/>
          <p:nvPr/>
        </p:nvSpPr>
        <p:spPr>
          <a:xfrm>
            <a:off x="12288033" y="3081403"/>
            <a:ext cx="184731" cy="369332"/>
          </a:xfrm>
          <a:prstGeom prst="rect">
            <a:avLst/>
          </a:prstGeom>
          <a:noFill/>
        </p:spPr>
        <p:txBody>
          <a:bodyPr wrap="none" rtlCol="0">
            <a:spAutoFit/>
          </a:bodyPr>
          <a:lstStyle/>
          <a:p>
            <a:endParaRPr lang="en-US"/>
          </a:p>
        </p:txBody>
      </p:sp>
      <p:sp>
        <p:nvSpPr>
          <p:cNvPr id="13" name="Content Placeholder 3">
            <a:extLst>
              <a:ext uri="{FF2B5EF4-FFF2-40B4-BE49-F238E27FC236}">
                <a16:creationId xmlns:a16="http://schemas.microsoft.com/office/drawing/2014/main" id="{D84D4D41-B43C-0CDB-3BC3-08C9C68A8F2B}"/>
              </a:ext>
            </a:extLst>
          </p:cNvPr>
          <p:cNvSpPr txBox="1">
            <a:spLocks/>
          </p:cNvSpPr>
          <p:nvPr/>
        </p:nvSpPr>
        <p:spPr>
          <a:xfrm>
            <a:off x="6759573" y="848783"/>
            <a:ext cx="4883150" cy="513080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Contribution Cap Example – Contributions Paid on Over €80,000</a:t>
            </a:r>
          </a:p>
          <a:p>
            <a:pPr marL="0" indent="0">
              <a:lnSpc>
                <a:spcPct val="100000"/>
              </a:lnSpc>
              <a:buNone/>
            </a:pPr>
            <a:endParaRPr lang="en-US" sz="1800" b="1"/>
          </a:p>
          <a:p>
            <a:pPr>
              <a:lnSpc>
                <a:spcPct val="100000"/>
              </a:lnSpc>
            </a:pPr>
            <a:r>
              <a:rPr lang="en-US" sz="1800"/>
              <a:t>Employee earns </a:t>
            </a:r>
            <a:r>
              <a:rPr lang="en-US" sz="1800" b="1"/>
              <a:t>€79,500 gross to date </a:t>
            </a:r>
            <a:r>
              <a:rPr lang="en-US" sz="1800"/>
              <a:t>in September.</a:t>
            </a:r>
          </a:p>
          <a:p>
            <a:pPr>
              <a:lnSpc>
                <a:spcPct val="100000"/>
              </a:lnSpc>
            </a:pPr>
            <a:r>
              <a:rPr lang="en-US" sz="1800"/>
              <a:t>October gross </a:t>
            </a:r>
            <a:r>
              <a:rPr lang="en-US" sz="1800" b="1"/>
              <a:t>pay = €2,000 → </a:t>
            </a:r>
            <a:r>
              <a:rPr lang="en-US" sz="1800"/>
              <a:t>total annual gross = </a:t>
            </a:r>
            <a:r>
              <a:rPr lang="en-US" sz="1800" b="1"/>
              <a:t>€81,500.</a:t>
            </a:r>
          </a:p>
          <a:p>
            <a:pPr>
              <a:lnSpc>
                <a:spcPct val="100000"/>
              </a:lnSpc>
            </a:pPr>
            <a:r>
              <a:rPr lang="en-US" sz="1800"/>
              <a:t>NAERSA will take and invest contributions on the </a:t>
            </a:r>
            <a:r>
              <a:rPr lang="en-US" sz="1800" b="1"/>
              <a:t>€2,000 October pay.</a:t>
            </a:r>
          </a:p>
          <a:p>
            <a:pPr>
              <a:lnSpc>
                <a:spcPct val="100000"/>
              </a:lnSpc>
            </a:pPr>
            <a:r>
              <a:rPr lang="en-US" sz="1800" b="1"/>
              <a:t>A new AEPN is then created:</a:t>
            </a:r>
          </a:p>
          <a:p>
            <a:pPr lvl="1">
              <a:lnSpc>
                <a:spcPct val="100000"/>
              </a:lnSpc>
            </a:pPr>
            <a:r>
              <a:rPr lang="en-US" sz="1800"/>
              <a:t>Contribution rate set to 0% for the remainder of the year.</a:t>
            </a:r>
          </a:p>
          <a:p>
            <a:pPr lvl="1">
              <a:lnSpc>
                <a:spcPct val="100000"/>
              </a:lnSpc>
            </a:pPr>
            <a:r>
              <a:rPr lang="en-US" sz="1800"/>
              <a:t>At the start of the new year, a new AEPN is issued with the prevailing rate.</a:t>
            </a:r>
          </a:p>
        </p:txBody>
      </p:sp>
      <p:sp>
        <p:nvSpPr>
          <p:cNvPr id="2" name="Title 1">
            <a:extLst>
              <a:ext uri="{FF2B5EF4-FFF2-40B4-BE49-F238E27FC236}">
                <a16:creationId xmlns:a16="http://schemas.microsoft.com/office/drawing/2014/main" id="{C0E547B8-79DC-BFC9-B980-8DAFA2C70AB1}"/>
              </a:ext>
            </a:extLst>
          </p:cNvPr>
          <p:cNvSpPr>
            <a:spLocks noGrp="1"/>
          </p:cNvSpPr>
          <p:nvPr>
            <p:ph type="title"/>
          </p:nvPr>
        </p:nvSpPr>
        <p:spPr>
          <a:xfrm>
            <a:off x="854073" y="744311"/>
            <a:ext cx="2400300" cy="728889"/>
          </a:xfrm>
        </p:spPr>
        <p:txBody>
          <a:bodyPr vert="horz" lIns="91440" tIns="45720" rIns="91440" bIns="45720" rtlCol="0" anchor="t">
            <a:noAutofit/>
          </a:bodyPr>
          <a:lstStyle/>
          <a:p>
            <a:r>
              <a:rPr lang="en-US" b="1" kern="1200" spc="-40" baseline="0">
                <a:solidFill>
                  <a:srgbClr val="FFFFFF"/>
                </a:solidFill>
                <a:latin typeface="+mj-lt"/>
                <a:ea typeface="+mj-ea"/>
                <a:cs typeface="+mj-cs"/>
              </a:rPr>
              <a:t>FAQ 4​</a:t>
            </a:r>
            <a:endParaRPr lang="en-US" b="0" kern="1200" spc="-40" baseline="0">
              <a:solidFill>
                <a:srgbClr val="FFFFFF"/>
              </a:solidFill>
              <a:latin typeface="+mj-lt"/>
              <a:ea typeface="+mj-ea"/>
              <a:cs typeface="+mj-cs"/>
            </a:endParaRPr>
          </a:p>
        </p:txBody>
      </p:sp>
      <p:sp>
        <p:nvSpPr>
          <p:cNvPr id="11" name="Content Placeholder 3">
            <a:extLst>
              <a:ext uri="{FF2B5EF4-FFF2-40B4-BE49-F238E27FC236}">
                <a16:creationId xmlns:a16="http://schemas.microsoft.com/office/drawing/2014/main" id="{05605D93-475C-95A3-8F1C-01377C57A3DD}"/>
              </a:ext>
            </a:extLst>
          </p:cNvPr>
          <p:cNvSpPr>
            <a:spLocks noGrp="1"/>
          </p:cNvSpPr>
          <p:nvPr>
            <p:ph sz="half" idx="1"/>
          </p:nvPr>
        </p:nvSpPr>
        <p:spPr>
          <a:xfrm>
            <a:off x="936623" y="1343478"/>
            <a:ext cx="4635499" cy="5087711"/>
          </a:xfrm>
        </p:spPr>
        <p:txBody>
          <a:bodyPr vert="horz" lIns="91440" tIns="45720" rIns="91440" bIns="45720" rtlCol="0" anchor="ctr">
            <a:noAutofit/>
          </a:bodyPr>
          <a:lstStyle/>
          <a:p>
            <a:pPr marL="0" indent="0">
              <a:lnSpc>
                <a:spcPct val="100000"/>
              </a:lnSpc>
              <a:buNone/>
            </a:pPr>
            <a:r>
              <a:rPr lang="en-US" sz="1800" b="1">
                <a:solidFill>
                  <a:schemeClr val="bg1"/>
                </a:solidFill>
              </a:rPr>
              <a:t>Q6. Are There Contribution Caps?</a:t>
            </a:r>
          </a:p>
          <a:p>
            <a:pPr marL="0" indent="0">
              <a:lnSpc>
                <a:spcPct val="100000"/>
              </a:lnSpc>
              <a:buNone/>
            </a:pPr>
            <a:endParaRPr lang="en-US" sz="1800" b="1">
              <a:solidFill>
                <a:schemeClr val="bg1"/>
              </a:solidFill>
            </a:endParaRPr>
          </a:p>
          <a:p>
            <a:pPr>
              <a:lnSpc>
                <a:spcPct val="100000"/>
              </a:lnSpc>
            </a:pPr>
            <a:r>
              <a:rPr lang="en-US" sz="1800">
                <a:solidFill>
                  <a:schemeClr val="bg1"/>
                </a:solidFill>
              </a:rPr>
              <a:t>There is a €80,000 cap for contributions, based on gross pay in a calendar year.</a:t>
            </a:r>
          </a:p>
          <a:p>
            <a:pPr>
              <a:lnSpc>
                <a:spcPct val="100000"/>
              </a:lnSpc>
            </a:pPr>
            <a:r>
              <a:rPr lang="en-US" sz="1800">
                <a:solidFill>
                  <a:schemeClr val="bg1"/>
                </a:solidFill>
              </a:rPr>
              <a:t>Once the cap is reached, contributions stop after the pay period in which the cap is breached.</a:t>
            </a:r>
          </a:p>
          <a:p>
            <a:pPr>
              <a:lnSpc>
                <a:spcPct val="100000"/>
              </a:lnSpc>
            </a:pPr>
            <a:r>
              <a:rPr lang="en-US" sz="1800">
                <a:solidFill>
                  <a:schemeClr val="bg1"/>
                </a:solidFill>
              </a:rPr>
              <a:t>This may result in contributions (employer and employee) being paid on gross pay above €80,000.</a:t>
            </a:r>
          </a:p>
          <a:p>
            <a:pPr>
              <a:lnSpc>
                <a:spcPct val="100000"/>
              </a:lnSpc>
            </a:pPr>
            <a:r>
              <a:rPr lang="en-US" sz="1800">
                <a:solidFill>
                  <a:schemeClr val="bg1"/>
                </a:solidFill>
              </a:rPr>
              <a:t>No refunds will be made on contributions paid above the cap.</a:t>
            </a:r>
          </a:p>
        </p:txBody>
      </p:sp>
    </p:spTree>
    <p:extLst>
      <p:ext uri="{BB962C8B-B14F-4D97-AF65-F5344CB8AC3E}">
        <p14:creationId xmlns:p14="http://schemas.microsoft.com/office/powerpoint/2010/main" val="307958150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a:extLst>
            <a:ext uri="{FF2B5EF4-FFF2-40B4-BE49-F238E27FC236}">
              <a16:creationId xmlns:a16="http://schemas.microsoft.com/office/drawing/2014/main" id="{B5958738-B4A7-2470-EA9B-63131D220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741E8-474A-178D-EF15-DA7B62689269}"/>
              </a:ext>
            </a:extLst>
          </p:cNvPr>
          <p:cNvSpPr>
            <a:spLocks noGrp="1"/>
          </p:cNvSpPr>
          <p:nvPr>
            <p:ph type="title"/>
          </p:nvPr>
        </p:nvSpPr>
        <p:spPr>
          <a:xfrm>
            <a:off x="6769101" y="1430014"/>
            <a:ext cx="4470399" cy="1495220"/>
          </a:xfrm>
        </p:spPr>
        <p:txBody>
          <a:bodyPr vert="horz" lIns="91440" tIns="45720" rIns="91440" bIns="45720" rtlCol="0" anchor="ctr">
            <a:normAutofit/>
          </a:bodyPr>
          <a:lstStyle/>
          <a:p>
            <a:r>
              <a:rPr lang="en-US">
                <a:solidFill>
                  <a:schemeClr val="bg1"/>
                </a:solidFill>
              </a:rPr>
              <a:t>Any Questions?</a:t>
            </a:r>
            <a:endParaRPr lang="en-US" sz="2400" b="0">
              <a:solidFill>
                <a:schemeClr val="bg1"/>
              </a:solidFill>
            </a:endParaRPr>
          </a:p>
        </p:txBody>
      </p:sp>
      <p:sp>
        <p:nvSpPr>
          <p:cNvPr id="4" name="Content Placeholder 3">
            <a:extLst>
              <a:ext uri="{FF2B5EF4-FFF2-40B4-BE49-F238E27FC236}">
                <a16:creationId xmlns:a16="http://schemas.microsoft.com/office/drawing/2014/main" id="{444B6030-73A2-84FB-FB02-1EA266407B4F}"/>
              </a:ext>
            </a:extLst>
          </p:cNvPr>
          <p:cNvSpPr>
            <a:spLocks noGrp="1"/>
          </p:cNvSpPr>
          <p:nvPr>
            <p:ph sz="half" idx="1"/>
          </p:nvPr>
        </p:nvSpPr>
        <p:spPr>
          <a:xfrm>
            <a:off x="6769101" y="3261783"/>
            <a:ext cx="4800599" cy="2070100"/>
          </a:xfrm>
        </p:spPr>
        <p:txBody>
          <a:bodyPr vert="horz" lIns="91440" tIns="45720" rIns="91440" bIns="45720" rtlCol="0" anchor="ctr">
            <a:noAutofit/>
          </a:bodyPr>
          <a:lstStyle/>
          <a:p>
            <a:pPr marL="0" indent="0">
              <a:lnSpc>
                <a:spcPct val="100000"/>
              </a:lnSpc>
              <a:buNone/>
            </a:pPr>
            <a:r>
              <a:rPr lang="en-US" sz="1800" b="1">
                <a:solidFill>
                  <a:schemeClr val="bg1"/>
                </a:solidFill>
              </a:rPr>
              <a:t>We’re here to help.</a:t>
            </a:r>
          </a:p>
          <a:p>
            <a:pPr marL="0" indent="0">
              <a:lnSpc>
                <a:spcPct val="100000"/>
              </a:lnSpc>
              <a:buNone/>
            </a:pPr>
            <a:r>
              <a:rPr lang="en-US" sz="1800">
                <a:solidFill>
                  <a:schemeClr val="bg1"/>
                </a:solidFill>
              </a:rPr>
              <a:t>Feel free to ask your questions using the Q&amp;A button at any time during the session.</a:t>
            </a:r>
          </a:p>
          <a:p>
            <a:pPr marL="0" indent="0">
              <a:lnSpc>
                <a:spcPct val="100000"/>
              </a:lnSpc>
              <a:buNone/>
            </a:pPr>
            <a:r>
              <a:rPr lang="en-US" sz="1800">
                <a:solidFill>
                  <a:schemeClr val="bg1"/>
                </a:solidFill>
              </a:rPr>
              <a:t>Our team will be answering live, and responses will be visible for all attendees.</a:t>
            </a:r>
          </a:p>
        </p:txBody>
      </p:sp>
      <p:pic>
        <p:nvPicPr>
          <p:cNvPr id="5" name="Content Placeholder 5">
            <a:extLst>
              <a:ext uri="{FF2B5EF4-FFF2-40B4-BE49-F238E27FC236}">
                <a16:creationId xmlns:a16="http://schemas.microsoft.com/office/drawing/2014/main" id="{6E95079C-431D-2A63-6B27-9A5E3D7AF562}"/>
              </a:ext>
            </a:extLst>
          </p:cNvPr>
          <p:cNvPicPr>
            <a:picLocks noChangeAspect="1"/>
          </p:cNvPicPr>
          <p:nvPr/>
        </p:nvPicPr>
        <p:blipFill>
          <a:blip r:embed="rId4"/>
          <a:srcRect l="36234" r="4507"/>
          <a:stretch>
            <a:fillRect/>
          </a:stretch>
        </p:blipFill>
        <p:spPr>
          <a:xfrm>
            <a:off x="0" y="0"/>
            <a:ext cx="6096000" cy="6858000"/>
          </a:xfrm>
          <a:prstGeom prst="rect">
            <a:avLst/>
          </a:prstGeom>
        </p:spPr>
      </p:pic>
    </p:spTree>
    <p:extLst>
      <p:ext uri="{BB962C8B-B14F-4D97-AF65-F5344CB8AC3E}">
        <p14:creationId xmlns:p14="http://schemas.microsoft.com/office/powerpoint/2010/main" val="208498315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31" name="Content Placeholder 5">
            <a:extLst>
              <a:ext uri="{FF2B5EF4-FFF2-40B4-BE49-F238E27FC236}">
                <a16:creationId xmlns:a16="http://schemas.microsoft.com/office/drawing/2014/main" id="{030AD9D4-4D62-AB45-C545-2E58D613BA75}"/>
              </a:ext>
            </a:extLst>
          </p:cNvPr>
          <p:cNvPicPr>
            <a:picLocks noChangeAspect="1"/>
          </p:cNvPicPr>
          <p:nvPr/>
        </p:nvPicPr>
        <p:blipFill>
          <a:blip r:embed="rId4"/>
          <a:srcRect t="11371" b="11371"/>
          <a:stretch/>
        </p:blipFill>
        <p:spPr>
          <a:xfrm>
            <a:off x="6096000" y="0"/>
            <a:ext cx="6096000" cy="6857990"/>
          </a:xfrm>
          <a:prstGeom prst="rect">
            <a:avLst/>
          </a:prstGeom>
        </p:spPr>
      </p:pic>
      <p:sp>
        <p:nvSpPr>
          <p:cNvPr id="2" name="Title 1">
            <a:extLst>
              <a:ext uri="{FF2B5EF4-FFF2-40B4-BE49-F238E27FC236}">
                <a16:creationId xmlns:a16="http://schemas.microsoft.com/office/drawing/2014/main" id="{8140F72B-B1E7-95E1-0BB3-EC5B573C3381}"/>
              </a:ext>
            </a:extLst>
          </p:cNvPr>
          <p:cNvSpPr>
            <a:spLocks noGrp="1"/>
          </p:cNvSpPr>
          <p:nvPr>
            <p:ph type="title"/>
          </p:nvPr>
        </p:nvSpPr>
        <p:spPr>
          <a:xfrm>
            <a:off x="647700" y="884011"/>
            <a:ext cx="4991100" cy="917437"/>
          </a:xfrm>
        </p:spPr>
        <p:txBody>
          <a:bodyPr vert="horz" lIns="91440" tIns="45720" rIns="91440" bIns="45720" rtlCol="0" anchor="t">
            <a:normAutofit/>
          </a:bodyPr>
          <a:lstStyle/>
          <a:p>
            <a:r>
              <a:rPr lang="en-US" sz="5400" b="1" kern="1200" spc="-40" baseline="0">
                <a:solidFill>
                  <a:srgbClr val="FFFFFF"/>
                </a:solidFill>
                <a:latin typeface="+mj-lt"/>
                <a:ea typeface="+mj-ea"/>
                <a:cs typeface="+mj-cs"/>
              </a:rPr>
              <a:t>Thank You</a:t>
            </a:r>
            <a:endParaRPr lang="en-US" sz="2200" b="0" kern="1200" spc="-40" baseline="0">
              <a:solidFill>
                <a:srgbClr val="FFFFFF"/>
              </a:solidFill>
              <a:latin typeface="+mj-lt"/>
              <a:ea typeface="+mj-ea"/>
              <a:cs typeface="+mj-cs"/>
            </a:endParaRPr>
          </a:p>
        </p:txBody>
      </p:sp>
      <p:sp>
        <p:nvSpPr>
          <p:cNvPr id="3" name="TextBox 2">
            <a:extLst>
              <a:ext uri="{FF2B5EF4-FFF2-40B4-BE49-F238E27FC236}">
                <a16:creationId xmlns:a16="http://schemas.microsoft.com/office/drawing/2014/main" id="{EDE4DB9D-A4D6-6AB4-73CD-00A0ECDE644A}"/>
              </a:ext>
            </a:extLst>
          </p:cNvPr>
          <p:cNvSpPr txBox="1"/>
          <p:nvPr/>
        </p:nvSpPr>
        <p:spPr>
          <a:xfrm>
            <a:off x="12288033" y="3081403"/>
            <a:ext cx="184731" cy="369332"/>
          </a:xfrm>
          <a:prstGeom prst="rect">
            <a:avLst/>
          </a:prstGeom>
          <a:noFill/>
        </p:spPr>
        <p:txBody>
          <a:bodyPr wrap="none" rtlCol="0">
            <a:spAutoFit/>
          </a:bodyPr>
          <a:lstStyle/>
          <a:p>
            <a:endParaRPr lang="en-US"/>
          </a:p>
        </p:txBody>
      </p:sp>
      <p:pic>
        <p:nvPicPr>
          <p:cNvPr id="9" name="Picture 8" descr="A logo with black text&#10;&#10;AI-generated content may be incorrect.">
            <a:extLst>
              <a:ext uri="{FF2B5EF4-FFF2-40B4-BE49-F238E27FC236}">
                <a16:creationId xmlns:a16="http://schemas.microsoft.com/office/drawing/2014/main" id="{787BE9AC-4C40-9D81-BCC7-B8E05CB41C02}"/>
              </a:ext>
            </a:extLst>
          </p:cNvPr>
          <p:cNvPicPr>
            <a:picLocks noChangeAspect="1"/>
          </p:cNvPicPr>
          <p:nvPr/>
        </p:nvPicPr>
        <p:blipFill>
          <a:blip r:embed="rId5"/>
          <a:stretch>
            <a:fillRect/>
          </a:stretch>
        </p:blipFill>
        <p:spPr>
          <a:xfrm>
            <a:off x="8962432" y="5137728"/>
            <a:ext cx="3229567" cy="1720272"/>
          </a:xfrm>
          <a:prstGeom prst="rect">
            <a:avLst/>
          </a:prstGeom>
        </p:spPr>
      </p:pic>
      <p:sp>
        <p:nvSpPr>
          <p:cNvPr id="4" name="Content Placeholder 3">
            <a:extLst>
              <a:ext uri="{FF2B5EF4-FFF2-40B4-BE49-F238E27FC236}">
                <a16:creationId xmlns:a16="http://schemas.microsoft.com/office/drawing/2014/main" id="{9EDE9211-ABAE-3772-B79C-5DD902085BFF}"/>
              </a:ext>
            </a:extLst>
          </p:cNvPr>
          <p:cNvSpPr>
            <a:spLocks noGrp="1"/>
          </p:cNvSpPr>
          <p:nvPr>
            <p:ph sz="half" idx="2"/>
          </p:nvPr>
        </p:nvSpPr>
        <p:spPr>
          <a:xfrm>
            <a:off x="647700" y="5437501"/>
            <a:ext cx="3945816" cy="780472"/>
          </a:xfrm>
        </p:spPr>
        <p:txBody>
          <a:bodyPr vert="horz" lIns="91440" tIns="45720" rIns="91440" bIns="45720" rtlCol="0" anchor="b">
            <a:normAutofit/>
          </a:bodyPr>
          <a:lstStyle/>
          <a:p>
            <a:pPr marL="0" indent="0">
              <a:lnSpc>
                <a:spcPct val="100000"/>
              </a:lnSpc>
              <a:buNone/>
            </a:pPr>
            <a:r>
              <a:rPr lang="en-US" sz="2200" b="1">
                <a:solidFill>
                  <a:srgbClr val="FFFFFF"/>
                </a:solidFill>
              </a:rPr>
              <a:t>David Meade </a:t>
            </a:r>
            <a:br>
              <a:rPr lang="en-US" sz="2200" b="1">
                <a:solidFill>
                  <a:srgbClr val="FFFFFF"/>
                </a:solidFill>
              </a:rPr>
            </a:br>
            <a:r>
              <a:rPr lang="en-US" sz="1800">
                <a:solidFill>
                  <a:srgbClr val="FFFFFF"/>
                </a:solidFill>
              </a:rPr>
              <a:t>Business Analyst at Big Red Book</a:t>
            </a:r>
            <a:endParaRPr lang="en-US" sz="1800" kern="1200" spc="-20" baseline="0">
              <a:solidFill>
                <a:srgbClr val="FFFFFF"/>
              </a:solidFill>
              <a:latin typeface="+mn-lt"/>
              <a:ea typeface="+mn-ea"/>
              <a:cs typeface="+mn-cs"/>
            </a:endParaRPr>
          </a:p>
        </p:txBody>
      </p:sp>
      <p:pic>
        <p:nvPicPr>
          <p:cNvPr id="5" name="Picture 4" descr="A person wearing glasses and a sweater&#10;&#10;AI-generated content may be incorrect.">
            <a:extLst>
              <a:ext uri="{FF2B5EF4-FFF2-40B4-BE49-F238E27FC236}">
                <a16:creationId xmlns:a16="http://schemas.microsoft.com/office/drawing/2014/main" id="{3EBC4727-BA5F-8A21-2162-09653C90069F}"/>
              </a:ext>
            </a:extLst>
          </p:cNvPr>
          <p:cNvPicPr>
            <a:picLocks noChangeAspect="1"/>
          </p:cNvPicPr>
          <p:nvPr/>
        </p:nvPicPr>
        <p:blipFill>
          <a:blip r:embed="rId6"/>
          <a:stretch>
            <a:fillRect/>
          </a:stretch>
        </p:blipFill>
        <p:spPr>
          <a:xfrm>
            <a:off x="754063" y="4959408"/>
            <a:ext cx="401637" cy="478093"/>
          </a:xfrm>
          <a:prstGeom prst="rect">
            <a:avLst/>
          </a:prstGeom>
        </p:spPr>
      </p:pic>
      <p:sp>
        <p:nvSpPr>
          <p:cNvPr id="32" name="Content Placeholder 3">
            <a:extLst>
              <a:ext uri="{FF2B5EF4-FFF2-40B4-BE49-F238E27FC236}">
                <a16:creationId xmlns:a16="http://schemas.microsoft.com/office/drawing/2014/main" id="{D6C7C177-BB26-4CB2-7D50-99B1AAB56C57}"/>
              </a:ext>
            </a:extLst>
          </p:cNvPr>
          <p:cNvSpPr>
            <a:spLocks noGrp="1"/>
          </p:cNvSpPr>
          <p:nvPr>
            <p:ph sz="half" idx="1"/>
          </p:nvPr>
        </p:nvSpPr>
        <p:spPr>
          <a:xfrm>
            <a:off x="647700" y="1718576"/>
            <a:ext cx="4991100" cy="2815323"/>
          </a:xfrm>
        </p:spPr>
        <p:txBody>
          <a:bodyPr vert="horz" lIns="91440" tIns="45720" rIns="91440" bIns="45720" rtlCol="0" anchor="ctr">
            <a:noAutofit/>
          </a:bodyPr>
          <a:lstStyle/>
          <a:p>
            <a:pPr marL="0" indent="0">
              <a:lnSpc>
                <a:spcPct val="100000"/>
              </a:lnSpc>
              <a:buNone/>
            </a:pPr>
            <a:r>
              <a:rPr lang="en-US" sz="1800">
                <a:solidFill>
                  <a:schemeClr val="bg1"/>
                </a:solidFill>
              </a:rPr>
              <a:t>We appreciate your time today — let’s stay connected for updates, resources, and support.</a:t>
            </a:r>
            <a:br>
              <a:rPr lang="en-US" sz="1800">
                <a:solidFill>
                  <a:schemeClr val="bg1"/>
                </a:solidFill>
              </a:rPr>
            </a:br>
            <a:endParaRPr lang="en-US" sz="1800">
              <a:solidFill>
                <a:schemeClr val="bg1"/>
              </a:solidFill>
            </a:endParaRPr>
          </a:p>
          <a:p>
            <a:pPr marL="0" indent="0">
              <a:lnSpc>
                <a:spcPct val="100000"/>
              </a:lnSpc>
              <a:buNone/>
            </a:pPr>
            <a:r>
              <a:rPr lang="en-IE" sz="1800">
                <a:solidFill>
                  <a:schemeClr val="bg1"/>
                </a:solidFill>
              </a:rPr>
              <a:t>🌐</a:t>
            </a:r>
            <a:r>
              <a:rPr lang="en-IE" sz="1800"/>
              <a:t> </a:t>
            </a:r>
            <a:r>
              <a:rPr lang="en-US" sz="1800">
                <a:solidFill>
                  <a:schemeClr val="bg1"/>
                </a:solidFill>
                <a:hlinkClick r:id="rId7">
                  <a:extLst>
                    <a:ext uri="{A12FA001-AC4F-418D-AE19-62706E023703}">
                      <ahyp:hlinkClr xmlns:ahyp="http://schemas.microsoft.com/office/drawing/2018/hyperlinkcolor" val="tx"/>
                    </a:ext>
                  </a:extLst>
                </a:hlinkClick>
              </a:rPr>
              <a:t>www.bigredcloud.com</a:t>
            </a:r>
            <a:endParaRPr lang="en-US" sz="1800">
              <a:solidFill>
                <a:schemeClr val="bg1"/>
              </a:solidFill>
            </a:endParaRPr>
          </a:p>
          <a:p>
            <a:pPr marL="0" indent="0">
              <a:lnSpc>
                <a:spcPct val="100000"/>
              </a:lnSpc>
              <a:buNone/>
            </a:pPr>
            <a:r>
              <a:rPr lang="en-IE" sz="1800"/>
              <a:t>🌐 </a:t>
            </a:r>
            <a:r>
              <a:rPr lang="en-US" sz="1800">
                <a:solidFill>
                  <a:schemeClr val="bg1"/>
                </a:solidFill>
                <a:hlinkClick r:id="rId8">
                  <a:extLst>
                    <a:ext uri="{A12FA001-AC4F-418D-AE19-62706E023703}">
                      <ahyp:hlinkClr xmlns:ahyp="http://schemas.microsoft.com/office/drawing/2018/hyperlinkcolor" val="tx"/>
                    </a:ext>
                  </a:extLst>
                </a:hlinkClick>
              </a:rPr>
              <a:t>www.bigredbook.com</a:t>
            </a:r>
            <a:endParaRPr lang="en-US" sz="1800">
              <a:solidFill>
                <a:schemeClr val="bg1"/>
              </a:solidFill>
            </a:endParaRPr>
          </a:p>
          <a:p>
            <a:pPr marL="0" indent="0">
              <a:lnSpc>
                <a:spcPct val="100000"/>
              </a:lnSpc>
              <a:buNone/>
            </a:pPr>
            <a:r>
              <a:rPr lang="fr-FR" sz="1800">
                <a:solidFill>
                  <a:schemeClr val="bg1"/>
                </a:solidFill>
              </a:rPr>
              <a:t>📧 Email: </a:t>
            </a:r>
            <a:r>
              <a:rPr lang="fr-FR" sz="1800" u="sng">
                <a:solidFill>
                  <a:schemeClr val="bg1"/>
                </a:solidFill>
              </a:rPr>
              <a:t>info@bigredcloud.com</a:t>
            </a:r>
            <a:endParaRPr lang="en-US" sz="1800" u="sng">
              <a:solidFill>
                <a:schemeClr val="bg1"/>
              </a:solidFill>
            </a:endParaRPr>
          </a:p>
        </p:txBody>
      </p:sp>
    </p:spTree>
    <p:extLst>
      <p:ext uri="{BB962C8B-B14F-4D97-AF65-F5344CB8AC3E}">
        <p14:creationId xmlns:p14="http://schemas.microsoft.com/office/powerpoint/2010/main" val="30783472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B651-BE24-7848-3EB5-D11D7FDAB1F2}"/>
            </a:ext>
          </a:extLst>
        </p:cNvPr>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5A2491F3-037F-4155-DF9C-D08E00341AD1}"/>
              </a:ext>
            </a:extLst>
          </p:cNvPr>
          <p:cNvPicPr>
            <a:picLocks noChangeAspect="1"/>
          </p:cNvPicPr>
          <p:nvPr/>
        </p:nvPicPr>
        <p:blipFill>
          <a:blip r:embed="rId3"/>
          <a:srcRect l="12633" r="12633"/>
          <a:stretch/>
        </p:blipFill>
        <p:spPr>
          <a:xfrm>
            <a:off x="0" y="0"/>
            <a:ext cx="3505200" cy="6858000"/>
          </a:xfrm>
          <a:prstGeom prst="rect">
            <a:avLst/>
          </a:prstGeom>
        </p:spPr>
      </p:pic>
      <p:sp>
        <p:nvSpPr>
          <p:cNvPr id="7" name="Title 1">
            <a:extLst>
              <a:ext uri="{FF2B5EF4-FFF2-40B4-BE49-F238E27FC236}">
                <a16:creationId xmlns:a16="http://schemas.microsoft.com/office/drawing/2014/main" id="{2A5F62F4-88D4-B150-F9FB-85D8E6D04045}"/>
              </a:ext>
            </a:extLst>
          </p:cNvPr>
          <p:cNvSpPr>
            <a:spLocks noGrp="1"/>
          </p:cNvSpPr>
          <p:nvPr>
            <p:ph type="title"/>
          </p:nvPr>
        </p:nvSpPr>
        <p:spPr>
          <a:xfrm>
            <a:off x="4076700" y="599587"/>
            <a:ext cx="7626977" cy="871801"/>
          </a:xfrm>
        </p:spPr>
        <p:txBody>
          <a:bodyPr vert="horz" lIns="91440" tIns="45720" rIns="91440" bIns="45720" rtlCol="0" anchor="ctr">
            <a:normAutofit/>
          </a:bodyPr>
          <a:lstStyle/>
          <a:p>
            <a:r>
              <a:rPr lang="en-IE">
                <a:solidFill>
                  <a:srgbClr val="A73431"/>
                </a:solidFill>
              </a:rPr>
              <a:t>What is MyFutureFund?​</a:t>
            </a:r>
            <a:endParaRPr lang="en-US" sz="2400" b="0">
              <a:solidFill>
                <a:srgbClr val="A73431"/>
              </a:solidFill>
            </a:endParaRPr>
          </a:p>
        </p:txBody>
      </p:sp>
      <p:sp>
        <p:nvSpPr>
          <p:cNvPr id="10" name="Content Placeholder 3">
            <a:extLst>
              <a:ext uri="{FF2B5EF4-FFF2-40B4-BE49-F238E27FC236}">
                <a16:creationId xmlns:a16="http://schemas.microsoft.com/office/drawing/2014/main" id="{A574E3EA-B7E0-F89A-6303-C75706525CE3}"/>
              </a:ext>
            </a:extLst>
          </p:cNvPr>
          <p:cNvSpPr>
            <a:spLocks noGrp="1"/>
          </p:cNvSpPr>
          <p:nvPr>
            <p:ph sz="half" idx="1"/>
          </p:nvPr>
        </p:nvSpPr>
        <p:spPr>
          <a:xfrm>
            <a:off x="4076700" y="1672497"/>
            <a:ext cx="7626977" cy="4563204"/>
          </a:xfrm>
        </p:spPr>
        <p:txBody>
          <a:bodyPr vert="horz" lIns="91440" tIns="45720" rIns="91440" bIns="45720" rtlCol="0" anchor="ctr">
            <a:normAutofit/>
          </a:bodyPr>
          <a:lstStyle/>
          <a:p>
            <a:pPr marL="0" indent="0">
              <a:lnSpc>
                <a:spcPct val="100000"/>
              </a:lnSpc>
              <a:buNone/>
            </a:pPr>
            <a:r>
              <a:rPr lang="en-US" sz="1800" b="1"/>
              <a:t>Ireland’s Auto-Enrolment Pension Scheme – My Future Fund</a:t>
            </a:r>
          </a:p>
          <a:p>
            <a:pPr>
              <a:lnSpc>
                <a:spcPct val="100000"/>
              </a:lnSpc>
            </a:pPr>
            <a:r>
              <a:rPr lang="en-US" sz="1800"/>
              <a:t>Represents a significant step towards improving retirement savings and financial security for workers in Ireland.</a:t>
            </a:r>
          </a:p>
          <a:p>
            <a:pPr>
              <a:lnSpc>
                <a:spcPct val="100000"/>
              </a:lnSpc>
            </a:pPr>
            <a:r>
              <a:rPr lang="en-US" sz="1800"/>
              <a:t>As the initiative evolves and expands, it is expected to play a crucial role in ensuring that individuals are better prepared for retirement.</a:t>
            </a:r>
          </a:p>
          <a:p>
            <a:pPr>
              <a:lnSpc>
                <a:spcPct val="100000"/>
              </a:lnSpc>
            </a:pPr>
            <a:r>
              <a:rPr lang="en-US" sz="1800"/>
              <a:t>Go-live date: Payments begin January 1st, 2026.</a:t>
            </a:r>
          </a:p>
          <a:p>
            <a:pPr>
              <a:lnSpc>
                <a:spcPct val="100000"/>
              </a:lnSpc>
            </a:pPr>
            <a:r>
              <a:rPr lang="en-US" sz="1800"/>
              <a:t>A statutorily independent National Automatic Enrolment Retirement Savings Authority (NAERSA) will act as the scheme operator.</a:t>
            </a:r>
          </a:p>
          <a:p>
            <a:pPr marL="0" indent="0">
              <a:lnSpc>
                <a:spcPct val="100000"/>
              </a:lnSpc>
              <a:buNone/>
            </a:pPr>
            <a:br>
              <a:rPr lang="en-US" sz="1800" b="1"/>
            </a:br>
            <a:r>
              <a:rPr lang="en-US" sz="1800" b="1"/>
              <a:t>Key Principles:</a:t>
            </a:r>
          </a:p>
          <a:p>
            <a:pPr>
              <a:lnSpc>
                <a:spcPct val="100000"/>
              </a:lnSpc>
            </a:pPr>
            <a:r>
              <a:rPr lang="en-US" sz="1800"/>
              <a:t>Pot-follows-member approach to savings</a:t>
            </a:r>
          </a:p>
          <a:p>
            <a:pPr>
              <a:lnSpc>
                <a:spcPct val="100000"/>
              </a:lnSpc>
            </a:pPr>
            <a:r>
              <a:rPr lang="en-US" sz="1800"/>
              <a:t>Minimal administrative burden on employers</a:t>
            </a:r>
          </a:p>
        </p:txBody>
      </p:sp>
    </p:spTree>
    <p:extLst>
      <p:ext uri="{BB962C8B-B14F-4D97-AF65-F5344CB8AC3E}">
        <p14:creationId xmlns:p14="http://schemas.microsoft.com/office/powerpoint/2010/main" val="20580812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0A2C-0C0E-1959-68B2-47ABFEFB3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51E10-8E2A-AF39-0C22-515BB14ACC26}"/>
              </a:ext>
            </a:extLst>
          </p:cNvPr>
          <p:cNvSpPr>
            <a:spLocks noGrp="1"/>
          </p:cNvSpPr>
          <p:nvPr>
            <p:ph type="title"/>
          </p:nvPr>
        </p:nvSpPr>
        <p:spPr>
          <a:xfrm>
            <a:off x="1028701" y="1044781"/>
            <a:ext cx="5852357" cy="792546"/>
          </a:xfrm>
        </p:spPr>
        <p:txBody>
          <a:bodyPr vert="horz" lIns="91440" tIns="45720" rIns="91440" bIns="45720" rtlCol="0" anchor="ctr">
            <a:normAutofit/>
          </a:bodyPr>
          <a:lstStyle/>
          <a:p>
            <a:r>
              <a:rPr lang="en-IE">
                <a:solidFill>
                  <a:srgbClr val="A73431"/>
                </a:solidFill>
              </a:rPr>
              <a:t>Why is it needed?​</a:t>
            </a:r>
            <a:endParaRPr lang="en-US" sz="2400" b="0">
              <a:solidFill>
                <a:srgbClr val="A73431"/>
              </a:solidFill>
            </a:endParaRPr>
          </a:p>
        </p:txBody>
      </p:sp>
      <p:sp>
        <p:nvSpPr>
          <p:cNvPr id="4" name="Content Placeholder 3">
            <a:extLst>
              <a:ext uri="{FF2B5EF4-FFF2-40B4-BE49-F238E27FC236}">
                <a16:creationId xmlns:a16="http://schemas.microsoft.com/office/drawing/2014/main" id="{BE365058-96EF-0574-476C-829028EE3B2B}"/>
              </a:ext>
            </a:extLst>
          </p:cNvPr>
          <p:cNvSpPr>
            <a:spLocks noGrp="1"/>
          </p:cNvSpPr>
          <p:nvPr>
            <p:ph sz="half" idx="1"/>
          </p:nvPr>
        </p:nvSpPr>
        <p:spPr>
          <a:xfrm>
            <a:off x="1028701" y="2324100"/>
            <a:ext cx="5852357" cy="2971800"/>
          </a:xfrm>
        </p:spPr>
        <p:txBody>
          <a:bodyPr vert="horz" lIns="91440" tIns="45720" rIns="91440" bIns="45720" rtlCol="0" anchor="ctr">
            <a:normAutofit/>
          </a:bodyPr>
          <a:lstStyle/>
          <a:p>
            <a:pPr>
              <a:lnSpc>
                <a:spcPct val="100000"/>
              </a:lnSpc>
            </a:pPr>
            <a:r>
              <a:rPr lang="en-US" sz="1800"/>
              <a:t>CSO figures show that 56% of employees have active pension cover (</a:t>
            </a:r>
            <a:r>
              <a:rPr lang="en-US" sz="1800" b="1"/>
              <a:t>Pension Coverage Survey 2021</a:t>
            </a:r>
            <a:r>
              <a:rPr lang="en-US" sz="1800"/>
              <a:t>). When the private sector is considered on its own, this figure drops to less than 35%.​</a:t>
            </a:r>
          </a:p>
          <a:p>
            <a:pPr>
              <a:lnSpc>
                <a:spcPct val="100000"/>
              </a:lnSpc>
            </a:pPr>
            <a:r>
              <a:rPr lang="en-US" sz="1800"/>
              <a:t>Due to this low rate of pension cover, many people may see a drop in their living standards when they retire.​</a:t>
            </a:r>
          </a:p>
        </p:txBody>
      </p:sp>
      <p:pic>
        <p:nvPicPr>
          <p:cNvPr id="3" name="Content Placeholder 5">
            <a:extLst>
              <a:ext uri="{FF2B5EF4-FFF2-40B4-BE49-F238E27FC236}">
                <a16:creationId xmlns:a16="http://schemas.microsoft.com/office/drawing/2014/main" id="{3CC5051E-1B5A-AA43-BCFB-54F2C182BB70}"/>
              </a:ext>
            </a:extLst>
          </p:cNvPr>
          <p:cNvPicPr>
            <a:picLocks noChangeAspect="1"/>
          </p:cNvPicPr>
          <p:nvPr/>
        </p:nvPicPr>
        <p:blipFill>
          <a:blip r:embed="rId3"/>
          <a:srcRect l="2639" t="4131" r="2639" b="2926"/>
          <a:stretch>
            <a:fillRect/>
          </a:stretch>
        </p:blipFill>
        <p:spPr>
          <a:xfrm>
            <a:off x="7838902" y="0"/>
            <a:ext cx="4353098" cy="6858000"/>
          </a:xfrm>
          <a:prstGeom prst="rect">
            <a:avLst/>
          </a:prstGeom>
        </p:spPr>
      </p:pic>
    </p:spTree>
    <p:extLst>
      <p:ext uri="{BB962C8B-B14F-4D97-AF65-F5344CB8AC3E}">
        <p14:creationId xmlns:p14="http://schemas.microsoft.com/office/powerpoint/2010/main" val="394850781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8FB31-21F5-9F0D-B7C0-A60A98BD72E1}"/>
            </a:ext>
          </a:extLst>
        </p:cNvPr>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7665630E-1D60-7F7C-B36C-ED692EA1BFE5}"/>
              </a:ext>
            </a:extLst>
          </p:cNvPr>
          <p:cNvPicPr>
            <a:picLocks noChangeAspect="1"/>
          </p:cNvPicPr>
          <p:nvPr/>
        </p:nvPicPr>
        <p:blipFill>
          <a:blip r:embed="rId3"/>
          <a:srcRect/>
          <a:stretch/>
        </p:blipFill>
        <p:spPr>
          <a:xfrm>
            <a:off x="0" y="0"/>
            <a:ext cx="4558135" cy="6858000"/>
          </a:xfrm>
          <a:prstGeom prst="rect">
            <a:avLst/>
          </a:prstGeom>
        </p:spPr>
      </p:pic>
      <p:sp>
        <p:nvSpPr>
          <p:cNvPr id="7" name="Title 1">
            <a:extLst>
              <a:ext uri="{FF2B5EF4-FFF2-40B4-BE49-F238E27FC236}">
                <a16:creationId xmlns:a16="http://schemas.microsoft.com/office/drawing/2014/main" id="{D7431DFB-E64A-0BDC-4EDE-AC97E3DC46F1}"/>
              </a:ext>
            </a:extLst>
          </p:cNvPr>
          <p:cNvSpPr>
            <a:spLocks noGrp="1"/>
          </p:cNvSpPr>
          <p:nvPr>
            <p:ph type="title"/>
          </p:nvPr>
        </p:nvSpPr>
        <p:spPr>
          <a:xfrm>
            <a:off x="5446716" y="869212"/>
            <a:ext cx="5830556" cy="871801"/>
          </a:xfrm>
        </p:spPr>
        <p:txBody>
          <a:bodyPr vert="horz" lIns="91440" tIns="45720" rIns="91440" bIns="45720" rtlCol="0" anchor="ctr">
            <a:normAutofit/>
          </a:bodyPr>
          <a:lstStyle/>
          <a:p>
            <a:r>
              <a:rPr lang="en-IE">
                <a:solidFill>
                  <a:srgbClr val="A73431"/>
                </a:solidFill>
              </a:rPr>
              <a:t>Launch Details​</a:t>
            </a:r>
            <a:endParaRPr lang="en-US" sz="2400" b="0">
              <a:solidFill>
                <a:srgbClr val="A73431"/>
              </a:solidFill>
            </a:endParaRPr>
          </a:p>
        </p:txBody>
      </p:sp>
      <p:sp>
        <p:nvSpPr>
          <p:cNvPr id="10" name="Content Placeholder 3">
            <a:extLst>
              <a:ext uri="{FF2B5EF4-FFF2-40B4-BE49-F238E27FC236}">
                <a16:creationId xmlns:a16="http://schemas.microsoft.com/office/drawing/2014/main" id="{5EBD36F6-4D64-859D-F699-A8280FA64046}"/>
              </a:ext>
            </a:extLst>
          </p:cNvPr>
          <p:cNvSpPr>
            <a:spLocks noGrp="1"/>
          </p:cNvSpPr>
          <p:nvPr>
            <p:ph sz="half" idx="1"/>
          </p:nvPr>
        </p:nvSpPr>
        <p:spPr>
          <a:xfrm>
            <a:off x="5446716" y="1891742"/>
            <a:ext cx="5830556" cy="2985058"/>
          </a:xfrm>
        </p:spPr>
        <p:txBody>
          <a:bodyPr vert="horz" lIns="91440" tIns="45720" rIns="91440" bIns="45720" rtlCol="0" anchor="ctr">
            <a:normAutofit/>
          </a:bodyPr>
          <a:lstStyle/>
          <a:p>
            <a:pPr>
              <a:lnSpc>
                <a:spcPct val="100000"/>
              </a:lnSpc>
            </a:pPr>
            <a:r>
              <a:rPr lang="en-US" sz="1800"/>
              <a:t>MyFutureFund deductions will commence for pay dates from </a:t>
            </a:r>
            <a:r>
              <a:rPr lang="en-US" sz="1800" b="1"/>
              <a:t>January 1st 2026.</a:t>
            </a:r>
            <a:r>
              <a:rPr lang="en-US" sz="1800"/>
              <a:t>​</a:t>
            </a:r>
          </a:p>
          <a:p>
            <a:pPr>
              <a:lnSpc>
                <a:spcPct val="100000"/>
              </a:lnSpc>
            </a:pPr>
            <a:r>
              <a:rPr lang="en-US" sz="1800"/>
              <a:t>NAERSA will review employees’ records in the run up to January 1st in order to deem who will be eligible for MyFutureFund enrolment.​</a:t>
            </a:r>
          </a:p>
        </p:txBody>
      </p:sp>
    </p:spTree>
    <p:extLst>
      <p:ext uri="{BB962C8B-B14F-4D97-AF65-F5344CB8AC3E}">
        <p14:creationId xmlns:p14="http://schemas.microsoft.com/office/powerpoint/2010/main" val="32354407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D893-CBEA-3609-439E-9D75AE81A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0C65F-00A7-B5FE-243E-6CDB0F59D0FA}"/>
              </a:ext>
            </a:extLst>
          </p:cNvPr>
          <p:cNvSpPr>
            <a:spLocks noGrp="1"/>
          </p:cNvSpPr>
          <p:nvPr>
            <p:ph type="title"/>
          </p:nvPr>
        </p:nvSpPr>
        <p:spPr>
          <a:xfrm>
            <a:off x="774701" y="589539"/>
            <a:ext cx="5842310" cy="871801"/>
          </a:xfrm>
        </p:spPr>
        <p:txBody>
          <a:bodyPr vert="horz" lIns="91440" tIns="45720" rIns="91440" bIns="45720" rtlCol="0" anchor="ctr">
            <a:normAutofit/>
          </a:bodyPr>
          <a:lstStyle/>
          <a:p>
            <a:r>
              <a:rPr lang="en-IE">
                <a:solidFill>
                  <a:srgbClr val="A73431"/>
                </a:solidFill>
              </a:rPr>
              <a:t>Eligibility​</a:t>
            </a:r>
            <a:endParaRPr lang="en-US" sz="2400" b="0">
              <a:solidFill>
                <a:srgbClr val="A73431"/>
              </a:solidFill>
            </a:endParaRPr>
          </a:p>
        </p:txBody>
      </p:sp>
      <p:sp>
        <p:nvSpPr>
          <p:cNvPr id="4" name="Content Placeholder 3">
            <a:extLst>
              <a:ext uri="{FF2B5EF4-FFF2-40B4-BE49-F238E27FC236}">
                <a16:creationId xmlns:a16="http://schemas.microsoft.com/office/drawing/2014/main" id="{D13ACF93-1A0F-2B56-AA3E-6344D0C6A9D6}"/>
              </a:ext>
            </a:extLst>
          </p:cNvPr>
          <p:cNvSpPr>
            <a:spLocks noGrp="1"/>
          </p:cNvSpPr>
          <p:nvPr>
            <p:ph sz="half" idx="1"/>
          </p:nvPr>
        </p:nvSpPr>
        <p:spPr>
          <a:xfrm>
            <a:off x="774701" y="1710001"/>
            <a:ext cx="7759700" cy="4495800"/>
          </a:xfrm>
        </p:spPr>
        <p:txBody>
          <a:bodyPr vert="horz" lIns="91440" tIns="45720" rIns="91440" bIns="45720" rtlCol="0" anchor="ctr">
            <a:noAutofit/>
          </a:bodyPr>
          <a:lstStyle/>
          <a:p>
            <a:pPr>
              <a:lnSpc>
                <a:spcPct val="100000"/>
              </a:lnSpc>
            </a:pPr>
            <a:r>
              <a:rPr lang="en-US" sz="1800"/>
              <a:t>Based on information shared with </a:t>
            </a:r>
            <a:r>
              <a:rPr lang="en-US" sz="1800" b="1"/>
              <a:t>NAERSA</a:t>
            </a:r>
            <a:r>
              <a:rPr lang="en-US" sz="1800"/>
              <a:t> by Revenue, employees will be automatically enrolled if they meet the following conditions:</a:t>
            </a:r>
          </a:p>
          <a:p>
            <a:pPr lvl="1">
              <a:lnSpc>
                <a:spcPct val="100000"/>
              </a:lnSpc>
            </a:pPr>
            <a:r>
              <a:rPr lang="en-US" sz="1800"/>
              <a:t>Aged between 23 and 60</a:t>
            </a:r>
          </a:p>
          <a:p>
            <a:pPr lvl="1">
              <a:lnSpc>
                <a:spcPct val="100000"/>
              </a:lnSpc>
            </a:pPr>
            <a:r>
              <a:rPr lang="en-US" sz="1800"/>
              <a:t>Earn more than €20,000 gross pay per year across all employments</a:t>
            </a:r>
          </a:p>
          <a:p>
            <a:pPr lvl="1">
              <a:lnSpc>
                <a:spcPct val="100000"/>
              </a:lnSpc>
            </a:pPr>
            <a:r>
              <a:rPr lang="en-US" sz="1800"/>
              <a:t>Not currently paying into an occupational or personal pension through payroll (or only paying into a pension outside of payroll)</a:t>
            </a:r>
            <a:br>
              <a:rPr lang="en-US" sz="1800"/>
            </a:br>
            <a:endParaRPr lang="en-US" sz="1800"/>
          </a:p>
          <a:p>
            <a:pPr marL="0" indent="0">
              <a:lnSpc>
                <a:spcPct val="100000"/>
              </a:lnSpc>
              <a:buNone/>
            </a:pPr>
            <a:r>
              <a:rPr lang="en-US" sz="1800" b="1"/>
              <a:t>Additional Notes:</a:t>
            </a:r>
          </a:p>
          <a:p>
            <a:pPr>
              <a:lnSpc>
                <a:spcPct val="100000"/>
              </a:lnSpc>
            </a:pPr>
            <a:r>
              <a:rPr lang="en-US" sz="1800"/>
              <a:t>Employees remain enrolled even if earnings later fall below €20,000.</a:t>
            </a:r>
          </a:p>
          <a:p>
            <a:pPr>
              <a:lnSpc>
                <a:spcPct val="100000"/>
              </a:lnSpc>
            </a:pPr>
            <a:r>
              <a:rPr lang="en-US" sz="1800"/>
              <a:t>For multiple jobs, eligibility applies only to roles without payroll pension contributions (if other criteria are met).</a:t>
            </a:r>
          </a:p>
        </p:txBody>
      </p:sp>
      <p:pic>
        <p:nvPicPr>
          <p:cNvPr id="3" name="Content Placeholder 5">
            <a:extLst>
              <a:ext uri="{FF2B5EF4-FFF2-40B4-BE49-F238E27FC236}">
                <a16:creationId xmlns:a16="http://schemas.microsoft.com/office/drawing/2014/main" id="{653C706B-336F-8BBC-876A-FCE8F8509EA0}"/>
              </a:ext>
            </a:extLst>
          </p:cNvPr>
          <p:cNvPicPr>
            <a:picLocks noChangeAspect="1"/>
          </p:cNvPicPr>
          <p:nvPr/>
        </p:nvPicPr>
        <p:blipFill>
          <a:blip r:embed="rId3"/>
          <a:srcRect l="24021" r="13837"/>
          <a:stretch>
            <a:fillRect/>
          </a:stretch>
        </p:blipFill>
        <p:spPr>
          <a:xfrm>
            <a:off x="9169400" y="0"/>
            <a:ext cx="3022600" cy="6858000"/>
          </a:xfrm>
          <a:prstGeom prst="rect">
            <a:avLst/>
          </a:prstGeom>
        </p:spPr>
      </p:pic>
    </p:spTree>
    <p:extLst>
      <p:ext uri="{BB962C8B-B14F-4D97-AF65-F5344CB8AC3E}">
        <p14:creationId xmlns:p14="http://schemas.microsoft.com/office/powerpoint/2010/main" val="183982999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B5F2F-9C18-9F56-924F-EAD54C2F2DE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4717D95-9CEE-7726-3D5F-13088C75FC3B}"/>
              </a:ext>
            </a:extLst>
          </p:cNvPr>
          <p:cNvSpPr>
            <a:spLocks noGrp="1"/>
          </p:cNvSpPr>
          <p:nvPr>
            <p:ph type="title"/>
          </p:nvPr>
        </p:nvSpPr>
        <p:spPr>
          <a:xfrm>
            <a:off x="807078" y="472587"/>
            <a:ext cx="10833099" cy="1508613"/>
          </a:xfrm>
        </p:spPr>
        <p:txBody>
          <a:bodyPr vert="horz" lIns="91440" tIns="45720" rIns="91440" bIns="45720" rtlCol="0" anchor="ctr">
            <a:normAutofit/>
          </a:bodyPr>
          <a:lstStyle/>
          <a:p>
            <a:r>
              <a:rPr lang="en-US">
                <a:solidFill>
                  <a:srgbClr val="A73431"/>
                </a:solidFill>
              </a:rPr>
              <a:t>Will New Employees Be Auto-Enrolled Straight Away?</a:t>
            </a:r>
            <a:endParaRPr lang="en-US" sz="2400" b="0">
              <a:solidFill>
                <a:srgbClr val="A73431"/>
              </a:solidFill>
            </a:endParaRPr>
          </a:p>
        </p:txBody>
      </p:sp>
      <p:sp>
        <p:nvSpPr>
          <p:cNvPr id="10" name="Content Placeholder 3">
            <a:extLst>
              <a:ext uri="{FF2B5EF4-FFF2-40B4-BE49-F238E27FC236}">
                <a16:creationId xmlns:a16="http://schemas.microsoft.com/office/drawing/2014/main" id="{5CCCA7F2-B3C5-0466-13E6-10EE5D398CCF}"/>
              </a:ext>
            </a:extLst>
          </p:cNvPr>
          <p:cNvSpPr>
            <a:spLocks noGrp="1"/>
          </p:cNvSpPr>
          <p:nvPr>
            <p:ph sz="half" idx="1"/>
          </p:nvPr>
        </p:nvSpPr>
        <p:spPr>
          <a:xfrm>
            <a:off x="807078" y="2184401"/>
            <a:ext cx="10635621" cy="4000500"/>
          </a:xfrm>
        </p:spPr>
        <p:txBody>
          <a:bodyPr vert="horz" lIns="91440" tIns="45720" rIns="91440" bIns="45720" rtlCol="0" anchor="ctr">
            <a:normAutofit/>
          </a:bodyPr>
          <a:lstStyle/>
          <a:p>
            <a:pPr>
              <a:lnSpc>
                <a:spcPct val="100000"/>
              </a:lnSpc>
            </a:pPr>
            <a:r>
              <a:rPr lang="en-US" sz="1800" b="1"/>
              <a:t>No waiting periods </a:t>
            </a:r>
            <a:r>
              <a:rPr lang="en-US" sz="1800"/>
              <a:t>apply for auto-enrolment.</a:t>
            </a:r>
          </a:p>
          <a:p>
            <a:pPr>
              <a:lnSpc>
                <a:spcPct val="100000"/>
              </a:lnSpc>
            </a:pPr>
            <a:r>
              <a:rPr lang="en-US" sz="1800" b="1"/>
              <a:t>Process:</a:t>
            </a:r>
          </a:p>
          <a:p>
            <a:pPr lvl="1">
              <a:lnSpc>
                <a:spcPct val="100000"/>
              </a:lnSpc>
            </a:pPr>
            <a:r>
              <a:rPr lang="en-US" sz="1800"/>
              <a:t>NAERSA identifies new employments via </a:t>
            </a:r>
            <a:r>
              <a:rPr lang="en-US" sz="1800" err="1"/>
              <a:t>payslip</a:t>
            </a:r>
            <a:r>
              <a:rPr lang="en-US" sz="1800"/>
              <a:t> data shared by Revenue.</a:t>
            </a:r>
          </a:p>
          <a:p>
            <a:pPr lvl="1">
              <a:lnSpc>
                <a:spcPct val="100000"/>
              </a:lnSpc>
            </a:pPr>
            <a:r>
              <a:rPr lang="en-US" sz="1800"/>
              <a:t>An </a:t>
            </a:r>
            <a:r>
              <a:rPr lang="en-US" sz="1800" b="1"/>
              <a:t>Automatic Enrolment Payroll Notification (AEPN) </a:t>
            </a:r>
            <a:r>
              <a:rPr lang="en-US" sz="1800"/>
              <a:t>is if the employee is eligible for MyFutureFund.</a:t>
            </a:r>
          </a:p>
          <a:p>
            <a:pPr lvl="1">
              <a:lnSpc>
                <a:spcPct val="100000"/>
              </a:lnSpc>
            </a:pPr>
            <a:r>
              <a:rPr lang="en-US" sz="1800"/>
              <a:t>Eligibility tests are conducted on a </a:t>
            </a:r>
            <a:r>
              <a:rPr lang="en-US" sz="1800" b="1"/>
              <a:t>rolling 13-week lookback </a:t>
            </a:r>
            <a:r>
              <a:rPr lang="en-US" sz="1800"/>
              <a:t>basis.</a:t>
            </a:r>
          </a:p>
          <a:p>
            <a:pPr>
              <a:lnSpc>
                <a:spcPct val="100000"/>
              </a:lnSpc>
            </a:pPr>
            <a:r>
              <a:rPr lang="en-US" sz="1800" b="1"/>
              <a:t>Scenarios:</a:t>
            </a:r>
          </a:p>
          <a:p>
            <a:pPr lvl="1">
              <a:lnSpc>
                <a:spcPct val="100000"/>
              </a:lnSpc>
            </a:pPr>
            <a:r>
              <a:rPr lang="en-US" sz="1800"/>
              <a:t>Employees with prior earnings records likely to exceed €20,000 per year may be enrolled immediately (subject to other criteria).</a:t>
            </a:r>
          </a:p>
          <a:p>
            <a:pPr lvl="1">
              <a:lnSpc>
                <a:spcPct val="100000"/>
              </a:lnSpc>
            </a:pPr>
            <a:r>
              <a:rPr lang="en-US" sz="1800"/>
              <a:t>Employees with no prior record or a gap in employment may wait up to 13 weeks while eligibility is established.</a:t>
            </a:r>
          </a:p>
        </p:txBody>
      </p:sp>
    </p:spTree>
    <p:extLst>
      <p:ext uri="{BB962C8B-B14F-4D97-AF65-F5344CB8AC3E}">
        <p14:creationId xmlns:p14="http://schemas.microsoft.com/office/powerpoint/2010/main" val="405662177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B80F-7259-46DC-7C8E-6A0721A3FB2C}"/>
            </a:ext>
          </a:extLst>
        </p:cNvPr>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5B206B2-4F09-10D4-BCCC-9294F5027A01}"/>
              </a:ext>
            </a:extLst>
          </p:cNvPr>
          <p:cNvSpPr>
            <a:spLocks noGrp="1"/>
          </p:cNvSpPr>
          <p:nvPr>
            <p:ph sz="half" idx="1"/>
          </p:nvPr>
        </p:nvSpPr>
        <p:spPr>
          <a:xfrm>
            <a:off x="807079" y="1905000"/>
            <a:ext cx="4679321" cy="4178299"/>
          </a:xfrm>
        </p:spPr>
        <p:txBody>
          <a:bodyPr vert="horz" lIns="91440" tIns="45720" rIns="91440" bIns="45720" rtlCol="0" anchor="ctr">
            <a:normAutofit/>
          </a:bodyPr>
          <a:lstStyle/>
          <a:p>
            <a:r>
              <a:rPr lang="en-US" sz="1800"/>
              <a:t>Eligible employees must have contributions deducted from </a:t>
            </a:r>
            <a:r>
              <a:rPr lang="en-US" sz="1800" b="1"/>
              <a:t>net pay</a:t>
            </a:r>
            <a:r>
              <a:rPr lang="en-US" sz="1800"/>
              <a:t>.</a:t>
            </a:r>
          </a:p>
          <a:p>
            <a:r>
              <a:rPr lang="en-US" sz="1800" b="1"/>
              <a:t>No tax relief</a:t>
            </a:r>
            <a:r>
              <a:rPr lang="en-US" sz="1800"/>
              <a:t> applies for the employees.</a:t>
            </a:r>
          </a:p>
          <a:p>
            <a:r>
              <a:rPr lang="en-US" sz="1800"/>
              <a:t>Deductions are a fixed </a:t>
            </a:r>
            <a:r>
              <a:rPr lang="en-US" sz="1800" b="1"/>
              <a:t>% of gross income</a:t>
            </a:r>
            <a:r>
              <a:rPr lang="en-US" sz="1800"/>
              <a:t>.</a:t>
            </a:r>
          </a:p>
          <a:p>
            <a:r>
              <a:rPr lang="en-US" sz="1800"/>
              <a:t>For every </a:t>
            </a:r>
            <a:r>
              <a:rPr lang="en-US" sz="1800" b="1"/>
              <a:t>€3 contributed by the employee</a:t>
            </a:r>
            <a:r>
              <a:rPr lang="en-US" sz="1800"/>
              <a:t>:</a:t>
            </a:r>
          </a:p>
          <a:p>
            <a:pPr lvl="1"/>
            <a:r>
              <a:rPr lang="en-US" sz="1800"/>
              <a:t>Employer adds </a:t>
            </a:r>
            <a:r>
              <a:rPr lang="en-US" sz="1800" b="1"/>
              <a:t>€3</a:t>
            </a:r>
            <a:endParaRPr lang="en-US" sz="1800"/>
          </a:p>
          <a:p>
            <a:pPr lvl="1"/>
            <a:r>
              <a:rPr lang="en-US" sz="1800"/>
              <a:t>State adds </a:t>
            </a:r>
            <a:r>
              <a:rPr lang="en-US" sz="1800" b="1"/>
              <a:t>€1</a:t>
            </a:r>
            <a:endParaRPr lang="en-US" sz="1800"/>
          </a:p>
          <a:p>
            <a:r>
              <a:rPr lang="en-US" sz="1800"/>
              <a:t>Result: </a:t>
            </a:r>
            <a:r>
              <a:rPr lang="en-US" sz="1800" b="1"/>
              <a:t>€7 added to the fund for every €3 saved</a:t>
            </a:r>
            <a:r>
              <a:rPr lang="en-US" sz="1800"/>
              <a:t>.</a:t>
            </a:r>
          </a:p>
        </p:txBody>
      </p:sp>
      <p:sp>
        <p:nvSpPr>
          <p:cNvPr id="3" name="Title 1">
            <a:extLst>
              <a:ext uri="{FF2B5EF4-FFF2-40B4-BE49-F238E27FC236}">
                <a16:creationId xmlns:a16="http://schemas.microsoft.com/office/drawing/2014/main" id="{2BA228F0-5B69-745B-DAB0-C81ED353A11D}"/>
              </a:ext>
            </a:extLst>
          </p:cNvPr>
          <p:cNvSpPr txBox="1">
            <a:spLocks/>
          </p:cNvSpPr>
          <p:nvPr/>
        </p:nvSpPr>
        <p:spPr>
          <a:xfrm>
            <a:off x="807078" y="508001"/>
            <a:ext cx="10597521" cy="1346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a:solidFill>
                  <a:srgbClr val="A73431"/>
                </a:solidFill>
              </a:rPr>
              <a:t>Deductions and Contribution Rates</a:t>
            </a:r>
            <a:endParaRPr lang="en-US" sz="2400" b="0">
              <a:solidFill>
                <a:srgbClr val="A73431"/>
              </a:solidFill>
            </a:endParaRPr>
          </a:p>
        </p:txBody>
      </p:sp>
      <p:graphicFrame>
        <p:nvGraphicFramePr>
          <p:cNvPr id="6" name="Table 5">
            <a:extLst>
              <a:ext uri="{FF2B5EF4-FFF2-40B4-BE49-F238E27FC236}">
                <a16:creationId xmlns:a16="http://schemas.microsoft.com/office/drawing/2014/main" id="{E67694FA-6DAD-1F38-C83D-2C9A73DE55E3}"/>
              </a:ext>
            </a:extLst>
          </p:cNvPr>
          <p:cNvGraphicFramePr>
            <a:graphicFrameLocks noGrp="1"/>
          </p:cNvGraphicFramePr>
          <p:nvPr>
            <p:extLst>
              <p:ext uri="{D42A27DB-BD31-4B8C-83A1-F6EECF244321}">
                <p14:modId xmlns:p14="http://schemas.microsoft.com/office/powerpoint/2010/main" val="3794417990"/>
              </p:ext>
            </p:extLst>
          </p:nvPr>
        </p:nvGraphicFramePr>
        <p:xfrm>
          <a:off x="5911222" y="2133600"/>
          <a:ext cx="5493377" cy="3600000"/>
        </p:xfrm>
        <a:graphic>
          <a:graphicData uri="http://schemas.openxmlformats.org/drawingml/2006/table">
            <a:tbl>
              <a:tblPr firstRow="1" bandRow="1">
                <a:tableStyleId>{93296810-A885-4BE3-A3E7-6D5BEEA58F35}</a:tableStyleId>
              </a:tblPr>
              <a:tblGrid>
                <a:gridCol w="976418">
                  <a:extLst>
                    <a:ext uri="{9D8B030D-6E8A-4147-A177-3AD203B41FA5}">
                      <a16:colId xmlns:a16="http://schemas.microsoft.com/office/drawing/2014/main" val="3536835231"/>
                    </a:ext>
                  </a:extLst>
                </a:gridCol>
                <a:gridCol w="1607940">
                  <a:extLst>
                    <a:ext uri="{9D8B030D-6E8A-4147-A177-3AD203B41FA5}">
                      <a16:colId xmlns:a16="http://schemas.microsoft.com/office/drawing/2014/main" val="4185500977"/>
                    </a:ext>
                  </a:extLst>
                </a:gridCol>
                <a:gridCol w="1308820">
                  <a:extLst>
                    <a:ext uri="{9D8B030D-6E8A-4147-A177-3AD203B41FA5}">
                      <a16:colId xmlns:a16="http://schemas.microsoft.com/office/drawing/2014/main" val="3813503456"/>
                    </a:ext>
                  </a:extLst>
                </a:gridCol>
                <a:gridCol w="1600199">
                  <a:extLst>
                    <a:ext uri="{9D8B030D-6E8A-4147-A177-3AD203B41FA5}">
                      <a16:colId xmlns:a16="http://schemas.microsoft.com/office/drawing/2014/main" val="3743299645"/>
                    </a:ext>
                  </a:extLst>
                </a:gridCol>
              </a:tblGrid>
              <a:tr h="1421053">
                <a:tc>
                  <a:txBody>
                    <a:bodyPr/>
                    <a:lstStyle/>
                    <a:p>
                      <a:pPr algn="ctr"/>
                      <a:r>
                        <a:rPr lang="en-IE"/>
                        <a:t>Years</a:t>
                      </a:r>
                    </a:p>
                  </a:txBody>
                  <a:tcPr anchor="ctr">
                    <a:solidFill>
                      <a:srgbClr val="A73431"/>
                    </a:solidFill>
                  </a:tcPr>
                </a:tc>
                <a:tc>
                  <a:txBody>
                    <a:bodyPr/>
                    <a:lstStyle/>
                    <a:p>
                      <a:pPr algn="ctr"/>
                      <a:r>
                        <a:rPr lang="en-IE" sz="1800" b="1" i="0" kern="1200">
                          <a:solidFill>
                            <a:schemeClr val="lt1"/>
                          </a:solidFill>
                          <a:effectLst/>
                          <a:latin typeface="+mn-lt"/>
                          <a:ea typeface="+mn-ea"/>
                          <a:cs typeface="+mn-cs"/>
                        </a:rPr>
                        <a:t>Employee Contribution Rate​</a:t>
                      </a:r>
                      <a:endParaRPr lang="en-IE"/>
                    </a:p>
                  </a:txBody>
                  <a:tcPr anchor="ctr">
                    <a:solidFill>
                      <a:srgbClr val="A73431"/>
                    </a:solidFill>
                  </a:tcPr>
                </a:tc>
                <a:tc>
                  <a:txBody>
                    <a:bodyPr/>
                    <a:lstStyle/>
                    <a:p>
                      <a:pPr algn="ctr"/>
                      <a:r>
                        <a:rPr lang="en-IE" sz="1800" b="1" i="0" kern="1200">
                          <a:solidFill>
                            <a:schemeClr val="lt1"/>
                          </a:solidFill>
                          <a:effectLst/>
                          <a:latin typeface="+mn-lt"/>
                          <a:ea typeface="+mn-ea"/>
                          <a:cs typeface="+mn-cs"/>
                        </a:rPr>
                        <a:t>Employer pays​</a:t>
                      </a:r>
                      <a:endParaRPr lang="en-IE"/>
                    </a:p>
                  </a:txBody>
                  <a:tcPr anchor="ctr">
                    <a:solidFill>
                      <a:srgbClr val="A73431"/>
                    </a:solidFill>
                  </a:tcPr>
                </a:tc>
                <a:tc>
                  <a:txBody>
                    <a:bodyPr/>
                    <a:lstStyle/>
                    <a:p>
                      <a:pPr algn="ctr"/>
                      <a:r>
                        <a:rPr lang="en-IE" sz="1800" b="1" i="0" kern="1200">
                          <a:solidFill>
                            <a:schemeClr val="lt1"/>
                          </a:solidFill>
                          <a:effectLst/>
                          <a:latin typeface="+mn-lt"/>
                          <a:ea typeface="+mn-ea"/>
                          <a:cs typeface="+mn-cs"/>
                        </a:rPr>
                        <a:t>Government pays​</a:t>
                      </a:r>
                      <a:endParaRPr lang="en-IE"/>
                    </a:p>
                  </a:txBody>
                  <a:tcPr anchor="ctr">
                    <a:solidFill>
                      <a:srgbClr val="A73431"/>
                    </a:solidFill>
                  </a:tcPr>
                </a:tc>
                <a:extLst>
                  <a:ext uri="{0D108BD9-81ED-4DB2-BD59-A6C34878D82A}">
                    <a16:rowId xmlns:a16="http://schemas.microsoft.com/office/drawing/2014/main" val="2795987856"/>
                  </a:ext>
                </a:extLst>
              </a:tr>
              <a:tr h="461052">
                <a:tc>
                  <a:txBody>
                    <a:bodyPr/>
                    <a:lstStyle/>
                    <a:p>
                      <a:pPr algn="ctr"/>
                      <a:r>
                        <a:rPr lang="en-IE" b="1"/>
                        <a:t>1 to 3</a:t>
                      </a:r>
                    </a:p>
                  </a:txBody>
                  <a:tcPr anchor="ctr">
                    <a:solidFill>
                      <a:srgbClr val="EAD2D2"/>
                    </a:solidFill>
                  </a:tcPr>
                </a:tc>
                <a:tc>
                  <a:txBody>
                    <a:bodyPr/>
                    <a:lstStyle/>
                    <a:p>
                      <a:pPr algn="ctr"/>
                      <a:r>
                        <a:rPr lang="en-IE"/>
                        <a:t>1.5%</a:t>
                      </a:r>
                    </a:p>
                  </a:txBody>
                  <a:tcPr anchor="ctr">
                    <a:solidFill>
                      <a:srgbClr val="EAD2D2"/>
                    </a:solidFill>
                  </a:tcPr>
                </a:tc>
                <a:tc>
                  <a:txBody>
                    <a:bodyPr/>
                    <a:lstStyle/>
                    <a:p>
                      <a:pPr algn="ctr"/>
                      <a:r>
                        <a:rPr lang="en-IE"/>
                        <a:t>1.5%</a:t>
                      </a:r>
                    </a:p>
                  </a:txBody>
                  <a:tcPr anchor="ctr">
                    <a:solidFill>
                      <a:srgbClr val="EAD2D2"/>
                    </a:solidFill>
                  </a:tcPr>
                </a:tc>
                <a:tc>
                  <a:txBody>
                    <a:bodyPr/>
                    <a:lstStyle/>
                    <a:p>
                      <a:pPr algn="ctr"/>
                      <a:r>
                        <a:rPr lang="en-IE"/>
                        <a:t>0.5%</a:t>
                      </a:r>
                    </a:p>
                  </a:txBody>
                  <a:tcPr anchor="ctr">
                    <a:solidFill>
                      <a:srgbClr val="EAD2D2"/>
                    </a:solidFill>
                  </a:tcPr>
                </a:tc>
                <a:extLst>
                  <a:ext uri="{0D108BD9-81ED-4DB2-BD59-A6C34878D82A}">
                    <a16:rowId xmlns:a16="http://schemas.microsoft.com/office/drawing/2014/main" val="302097638"/>
                  </a:ext>
                </a:extLst>
              </a:tr>
              <a:tr h="461052">
                <a:tc>
                  <a:txBody>
                    <a:bodyPr/>
                    <a:lstStyle/>
                    <a:p>
                      <a:pPr algn="ctr"/>
                      <a:r>
                        <a:rPr lang="en-IE" sz="1800" b="1" i="0" kern="1200">
                          <a:solidFill>
                            <a:schemeClr val="dk1"/>
                          </a:solidFill>
                          <a:effectLst/>
                          <a:latin typeface="+mn-lt"/>
                          <a:ea typeface="+mn-ea"/>
                          <a:cs typeface="+mn-cs"/>
                        </a:rPr>
                        <a:t>4 to 6</a:t>
                      </a:r>
                      <a:endParaRPr lang="en-IE"/>
                    </a:p>
                  </a:txBody>
                  <a:tcPr anchor="ctr">
                    <a:solidFill>
                      <a:srgbClr val="F5E9E9"/>
                    </a:solidFill>
                  </a:tcPr>
                </a:tc>
                <a:tc>
                  <a:txBody>
                    <a:bodyPr/>
                    <a:lstStyle/>
                    <a:p>
                      <a:pPr algn="ctr"/>
                      <a:r>
                        <a:rPr lang="en-IE"/>
                        <a:t>3%</a:t>
                      </a:r>
                    </a:p>
                  </a:txBody>
                  <a:tcPr anchor="ctr">
                    <a:solidFill>
                      <a:srgbClr val="F5E9E9"/>
                    </a:solidFill>
                  </a:tcPr>
                </a:tc>
                <a:tc>
                  <a:txBody>
                    <a:bodyPr/>
                    <a:lstStyle/>
                    <a:p>
                      <a:pPr algn="ctr"/>
                      <a:r>
                        <a:rPr lang="en-IE"/>
                        <a:t>3%</a:t>
                      </a:r>
                    </a:p>
                  </a:txBody>
                  <a:tcPr anchor="ctr">
                    <a:solidFill>
                      <a:srgbClr val="F5E9E9"/>
                    </a:solidFill>
                  </a:tcPr>
                </a:tc>
                <a:tc>
                  <a:txBody>
                    <a:bodyPr/>
                    <a:lstStyle/>
                    <a:p>
                      <a:pPr algn="ctr"/>
                      <a:r>
                        <a:rPr lang="en-IE"/>
                        <a:t>1%</a:t>
                      </a:r>
                    </a:p>
                  </a:txBody>
                  <a:tcPr anchor="ctr">
                    <a:solidFill>
                      <a:srgbClr val="F5E9E9"/>
                    </a:solidFill>
                  </a:tcPr>
                </a:tc>
                <a:extLst>
                  <a:ext uri="{0D108BD9-81ED-4DB2-BD59-A6C34878D82A}">
                    <a16:rowId xmlns:a16="http://schemas.microsoft.com/office/drawing/2014/main" val="693067497"/>
                  </a:ext>
                </a:extLst>
              </a:tr>
              <a:tr h="461052">
                <a:tc>
                  <a:txBody>
                    <a:bodyPr/>
                    <a:lstStyle/>
                    <a:p>
                      <a:pPr algn="ctr"/>
                      <a:r>
                        <a:rPr lang="en-IE" sz="1800" b="1" i="0" kern="1200">
                          <a:solidFill>
                            <a:schemeClr val="dk1"/>
                          </a:solidFill>
                          <a:effectLst/>
                          <a:latin typeface="+mn-lt"/>
                          <a:ea typeface="+mn-ea"/>
                          <a:cs typeface="+mn-cs"/>
                        </a:rPr>
                        <a:t>7 to 9</a:t>
                      </a:r>
                      <a:endParaRPr lang="en-IE"/>
                    </a:p>
                  </a:txBody>
                  <a:tcPr anchor="ctr">
                    <a:solidFill>
                      <a:srgbClr val="EAD2D2"/>
                    </a:solidFill>
                  </a:tcPr>
                </a:tc>
                <a:tc>
                  <a:txBody>
                    <a:bodyPr/>
                    <a:lstStyle/>
                    <a:p>
                      <a:pPr algn="ctr"/>
                      <a:r>
                        <a:rPr lang="en-IE"/>
                        <a:t>4.5%</a:t>
                      </a:r>
                    </a:p>
                  </a:txBody>
                  <a:tcPr anchor="ctr">
                    <a:solidFill>
                      <a:srgbClr val="EAD2D2"/>
                    </a:solidFill>
                  </a:tcPr>
                </a:tc>
                <a:tc>
                  <a:txBody>
                    <a:bodyPr/>
                    <a:lstStyle/>
                    <a:p>
                      <a:pPr algn="ctr"/>
                      <a:r>
                        <a:rPr lang="en-IE"/>
                        <a:t>4.5%</a:t>
                      </a:r>
                    </a:p>
                  </a:txBody>
                  <a:tcPr anchor="ctr">
                    <a:solidFill>
                      <a:srgbClr val="EAD2D2"/>
                    </a:solidFill>
                  </a:tcPr>
                </a:tc>
                <a:tc>
                  <a:txBody>
                    <a:bodyPr/>
                    <a:lstStyle/>
                    <a:p>
                      <a:pPr algn="ctr"/>
                      <a:r>
                        <a:rPr lang="en-IE"/>
                        <a:t>1.5%</a:t>
                      </a:r>
                    </a:p>
                  </a:txBody>
                  <a:tcPr anchor="ctr">
                    <a:solidFill>
                      <a:srgbClr val="EAD2D2"/>
                    </a:solidFill>
                  </a:tcPr>
                </a:tc>
                <a:extLst>
                  <a:ext uri="{0D108BD9-81ED-4DB2-BD59-A6C34878D82A}">
                    <a16:rowId xmlns:a16="http://schemas.microsoft.com/office/drawing/2014/main" val="170795134"/>
                  </a:ext>
                </a:extLst>
              </a:tr>
              <a:tr h="795791">
                <a:tc>
                  <a:txBody>
                    <a:bodyPr/>
                    <a:lstStyle/>
                    <a:p>
                      <a:pPr algn="ctr"/>
                      <a:r>
                        <a:rPr lang="en-IE" sz="1800" b="1" i="0" kern="1200">
                          <a:solidFill>
                            <a:schemeClr val="dk1"/>
                          </a:solidFill>
                          <a:effectLst/>
                          <a:latin typeface="+mn-lt"/>
                          <a:ea typeface="+mn-ea"/>
                          <a:cs typeface="+mn-cs"/>
                        </a:rPr>
                        <a:t>10 and after </a:t>
                      </a:r>
                      <a:endParaRPr lang="en-IE"/>
                    </a:p>
                  </a:txBody>
                  <a:tcPr anchor="ctr">
                    <a:solidFill>
                      <a:srgbClr val="F5E9E9"/>
                    </a:solidFill>
                  </a:tcPr>
                </a:tc>
                <a:tc>
                  <a:txBody>
                    <a:bodyPr/>
                    <a:lstStyle/>
                    <a:p>
                      <a:pPr algn="ctr"/>
                      <a:r>
                        <a:rPr lang="en-IE"/>
                        <a:t>6%</a:t>
                      </a:r>
                    </a:p>
                  </a:txBody>
                  <a:tcPr anchor="ctr">
                    <a:solidFill>
                      <a:srgbClr val="F5E9E9"/>
                    </a:solidFill>
                  </a:tcPr>
                </a:tc>
                <a:tc>
                  <a:txBody>
                    <a:bodyPr/>
                    <a:lstStyle/>
                    <a:p>
                      <a:pPr algn="ctr"/>
                      <a:r>
                        <a:rPr lang="en-IE"/>
                        <a:t>6%</a:t>
                      </a:r>
                    </a:p>
                  </a:txBody>
                  <a:tcPr anchor="ctr">
                    <a:solidFill>
                      <a:srgbClr val="F5E9E9"/>
                    </a:solidFill>
                  </a:tcPr>
                </a:tc>
                <a:tc>
                  <a:txBody>
                    <a:bodyPr/>
                    <a:lstStyle/>
                    <a:p>
                      <a:pPr algn="ctr"/>
                      <a:r>
                        <a:rPr lang="en-IE"/>
                        <a:t>2%</a:t>
                      </a:r>
                    </a:p>
                  </a:txBody>
                  <a:tcPr anchor="ctr">
                    <a:solidFill>
                      <a:srgbClr val="F5E9E9"/>
                    </a:solidFill>
                  </a:tcPr>
                </a:tc>
                <a:extLst>
                  <a:ext uri="{0D108BD9-81ED-4DB2-BD59-A6C34878D82A}">
                    <a16:rowId xmlns:a16="http://schemas.microsoft.com/office/drawing/2014/main" val="1496505836"/>
                  </a:ext>
                </a:extLst>
              </a:tr>
            </a:tbl>
          </a:graphicData>
        </a:graphic>
      </p:graphicFrame>
    </p:spTree>
    <p:extLst>
      <p:ext uri="{BB962C8B-B14F-4D97-AF65-F5344CB8AC3E}">
        <p14:creationId xmlns:p14="http://schemas.microsoft.com/office/powerpoint/2010/main" val="32638527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2D2B9-DD35-E54D-FAB4-24228E93D6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EB0F568-664E-DA27-9545-CF3608A3F7E0}"/>
              </a:ext>
            </a:extLst>
          </p:cNvPr>
          <p:cNvSpPr>
            <a:spLocks noGrp="1"/>
          </p:cNvSpPr>
          <p:nvPr>
            <p:ph type="title"/>
          </p:nvPr>
        </p:nvSpPr>
        <p:spPr>
          <a:xfrm>
            <a:off x="807078" y="599587"/>
            <a:ext cx="10833099" cy="1343513"/>
          </a:xfrm>
        </p:spPr>
        <p:txBody>
          <a:bodyPr vert="horz" lIns="91440" tIns="45720" rIns="91440" bIns="45720" rtlCol="0" anchor="ctr">
            <a:normAutofit/>
          </a:bodyPr>
          <a:lstStyle/>
          <a:p>
            <a:r>
              <a:rPr lang="en-US">
                <a:solidFill>
                  <a:srgbClr val="A73431"/>
                </a:solidFill>
              </a:rPr>
              <a:t>Can Employees Opt-Out?​</a:t>
            </a:r>
            <a:endParaRPr lang="en-US" sz="2400" b="0">
              <a:solidFill>
                <a:srgbClr val="A73431"/>
              </a:solidFill>
            </a:endParaRPr>
          </a:p>
        </p:txBody>
      </p:sp>
      <p:sp>
        <p:nvSpPr>
          <p:cNvPr id="10" name="Content Placeholder 3">
            <a:extLst>
              <a:ext uri="{FF2B5EF4-FFF2-40B4-BE49-F238E27FC236}">
                <a16:creationId xmlns:a16="http://schemas.microsoft.com/office/drawing/2014/main" id="{CF6A760A-F6CD-7188-4510-ED3F83B55F8C}"/>
              </a:ext>
            </a:extLst>
          </p:cNvPr>
          <p:cNvSpPr>
            <a:spLocks noGrp="1"/>
          </p:cNvSpPr>
          <p:nvPr>
            <p:ph sz="half" idx="1"/>
          </p:nvPr>
        </p:nvSpPr>
        <p:spPr>
          <a:xfrm>
            <a:off x="807078" y="2247901"/>
            <a:ext cx="10470521" cy="3771899"/>
          </a:xfrm>
        </p:spPr>
        <p:txBody>
          <a:bodyPr vert="horz" lIns="91440" tIns="45720" rIns="91440" bIns="45720" rtlCol="0" anchor="ctr">
            <a:normAutofit/>
          </a:bodyPr>
          <a:lstStyle/>
          <a:p>
            <a:pPr>
              <a:lnSpc>
                <a:spcPct val="100000"/>
              </a:lnSpc>
            </a:pPr>
            <a:r>
              <a:rPr lang="en-US" sz="1800"/>
              <a:t>Auto-enrolment is not fully mandatory — employees can opt out at:</a:t>
            </a:r>
          </a:p>
          <a:p>
            <a:pPr lvl="1">
              <a:lnSpc>
                <a:spcPct val="100000"/>
              </a:lnSpc>
            </a:pPr>
            <a:r>
              <a:rPr lang="en-US" sz="1800"/>
              <a:t>6 months after enrolment (during months 7 and 8)</a:t>
            </a:r>
          </a:p>
          <a:p>
            <a:pPr lvl="1">
              <a:lnSpc>
                <a:spcPct val="100000"/>
              </a:lnSpc>
            </a:pPr>
            <a:r>
              <a:rPr lang="en-US" sz="1800"/>
              <a:t>6 months after a contribution rate change (during months 7 and 8)</a:t>
            </a:r>
          </a:p>
          <a:p>
            <a:pPr>
              <a:lnSpc>
                <a:spcPct val="100000"/>
              </a:lnSpc>
            </a:pPr>
            <a:r>
              <a:rPr lang="en-US" sz="1800" b="1"/>
              <a:t>Refunds:</a:t>
            </a:r>
          </a:p>
          <a:p>
            <a:pPr lvl="1">
              <a:lnSpc>
                <a:spcPct val="100000"/>
              </a:lnSpc>
            </a:pPr>
            <a:r>
              <a:rPr lang="en-US" sz="1800"/>
              <a:t>First scenario: full refund of employee contributions.</a:t>
            </a:r>
          </a:p>
          <a:p>
            <a:pPr lvl="1">
              <a:lnSpc>
                <a:spcPct val="100000"/>
              </a:lnSpc>
            </a:pPr>
            <a:r>
              <a:rPr lang="en-US" sz="1800"/>
              <a:t>Second scenario: refund of the difference between the new and previous rate.</a:t>
            </a:r>
          </a:p>
          <a:p>
            <a:pPr lvl="1">
              <a:lnSpc>
                <a:spcPct val="100000"/>
              </a:lnSpc>
            </a:pPr>
            <a:r>
              <a:rPr lang="en-US" sz="1800"/>
              <a:t>Second option available only in the first 10 years as contributions are phased in.</a:t>
            </a:r>
          </a:p>
          <a:p>
            <a:pPr>
              <a:lnSpc>
                <a:spcPct val="100000"/>
              </a:lnSpc>
            </a:pPr>
            <a:r>
              <a:rPr lang="en-US" sz="1800" b="1"/>
              <a:t>Important:</a:t>
            </a:r>
          </a:p>
          <a:p>
            <a:pPr lvl="1">
              <a:lnSpc>
                <a:spcPct val="100000"/>
              </a:lnSpc>
            </a:pPr>
            <a:r>
              <a:rPr lang="en-US" sz="1800"/>
              <a:t>Employer contributions and State top-ups remain in the employee’s MyFutureFund pot.</a:t>
            </a:r>
          </a:p>
          <a:p>
            <a:pPr lvl="1">
              <a:lnSpc>
                <a:spcPct val="100000"/>
              </a:lnSpc>
            </a:pPr>
            <a:r>
              <a:rPr lang="en-US" sz="1800"/>
              <a:t>After 2 years, opted-out employees who still meet eligibility will be automatically re-enrolled.</a:t>
            </a:r>
          </a:p>
        </p:txBody>
      </p:sp>
    </p:spTree>
    <p:extLst>
      <p:ext uri="{BB962C8B-B14F-4D97-AF65-F5344CB8AC3E}">
        <p14:creationId xmlns:p14="http://schemas.microsoft.com/office/powerpoint/2010/main" val="399407969"/>
      </p:ext>
    </p:extLst>
  </p:cSld>
  <p:clrMapOvr>
    <a:masterClrMapping/>
  </p:clrMapOvr>
  <p:transition spd="slow">
    <p:push dir="u"/>
  </p:transition>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2222</Words>
  <Application>Microsoft Office PowerPoint</Application>
  <PresentationFormat>Widescreen</PresentationFormat>
  <Paragraphs>240</Paragraphs>
  <Slides>28</Slides>
  <Notes>28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Aptos</vt:lpstr>
      <vt:lpstr>Arial</vt:lpstr>
      <vt:lpstr>Avenir Next LT Pro</vt:lpstr>
      <vt:lpstr>ColorBlockVTI</vt:lpstr>
      <vt:lpstr>My Future Fund Payroll’s Role in Ireland’s New  Auto-Enrolment Scheme​  10th September 2025</vt:lpstr>
      <vt:lpstr>Before we start…..​</vt:lpstr>
      <vt:lpstr>What is MyFutureFund?​</vt:lpstr>
      <vt:lpstr>Why is it needed?​</vt:lpstr>
      <vt:lpstr>Launch Details​</vt:lpstr>
      <vt:lpstr>Eligibility​</vt:lpstr>
      <vt:lpstr>Will New Employees Be Auto-Enrolled Straight Away?</vt:lpstr>
      <vt:lpstr>PowerPoint Presentation</vt:lpstr>
      <vt:lpstr>Can Employees Opt-Out?​</vt:lpstr>
      <vt:lpstr>Can Employees Suspend Auto-Enrolment?</vt:lpstr>
      <vt:lpstr>Big Red Book Payroll’s Role</vt:lpstr>
      <vt:lpstr>How Will Contributions Be Paid to NAERSA?</vt:lpstr>
      <vt:lpstr>Corrections to NAERSA Submissions</vt:lpstr>
      <vt:lpstr>Employer Considerations</vt:lpstr>
      <vt:lpstr>Employer Considerations</vt:lpstr>
      <vt:lpstr>Employer Considerations</vt:lpstr>
      <vt:lpstr>Pre-Implementation Review</vt:lpstr>
      <vt:lpstr>Financial &amp; Strategic Preparation</vt:lpstr>
      <vt:lpstr>Registration &amp; Compliance</vt:lpstr>
      <vt:lpstr>Exceptions for Employers in Financial Difficulty</vt:lpstr>
      <vt:lpstr>Future Plans for Auto-Enrolment</vt:lpstr>
      <vt:lpstr>State Pension Continuity​</vt:lpstr>
      <vt:lpstr>FAQ 1​</vt:lpstr>
      <vt:lpstr>FAQ 2​</vt:lpstr>
      <vt:lpstr>FAQ 3​</vt:lpstr>
      <vt:lpstr>FAQ 4​</vt:lpstr>
      <vt:lpstr>Any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Anirudh Pathak</dc:creator>
  <cp:lastModifiedBy>Dave Meade</cp:lastModifiedBy>
  <cp:revision>1</cp:revision>
  <dcterms:created xsi:type="dcterms:W3CDTF">2024-05-07T00:14:26Z</dcterms:created>
  <dcterms:modified xsi:type="dcterms:W3CDTF">2025-09-10T11:01:29Z</dcterms:modified>
</cp:coreProperties>
</file>